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56" r:id="rId2"/>
    <p:sldId id="257" r:id="rId3"/>
    <p:sldId id="323" r:id="rId4"/>
    <p:sldId id="324" r:id="rId5"/>
    <p:sldId id="325" r:id="rId6"/>
    <p:sldId id="271" r:id="rId7"/>
    <p:sldId id="293" r:id="rId8"/>
    <p:sldId id="306" r:id="rId9"/>
    <p:sldId id="322" r:id="rId10"/>
    <p:sldId id="326" r:id="rId11"/>
    <p:sldId id="319" r:id="rId12"/>
    <p:sldId id="276" r:id="rId13"/>
    <p:sldId id="277" r:id="rId14"/>
    <p:sldId id="310" r:id="rId15"/>
    <p:sldId id="311" r:id="rId16"/>
    <p:sldId id="282" r:id="rId17"/>
    <p:sldId id="331" r:id="rId18"/>
    <p:sldId id="327" r:id="rId19"/>
    <p:sldId id="328" r:id="rId20"/>
    <p:sldId id="321" r:id="rId21"/>
    <p:sldId id="315" r:id="rId22"/>
    <p:sldId id="316" r:id="rId23"/>
    <p:sldId id="317" r:id="rId24"/>
    <p:sldId id="329" r:id="rId25"/>
    <p:sldId id="330" r:id="rId26"/>
    <p:sldId id="332" r:id="rId27"/>
    <p:sldId id="291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BB5C"/>
    <a:srgbClr val="9E605E"/>
    <a:srgbClr val="575757"/>
    <a:srgbClr val="659D8A"/>
    <a:srgbClr val="002060"/>
    <a:srgbClr val="F84836"/>
    <a:srgbClr val="1EA185"/>
    <a:srgbClr val="9DC3E6"/>
    <a:srgbClr val="4C4C4C"/>
    <a:srgbClr val="333F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280" autoAdjust="0"/>
  </p:normalViewPr>
  <p:slideViewPr>
    <p:cSldViewPr snapToGrid="0">
      <p:cViewPr>
        <p:scale>
          <a:sx n="60" d="100"/>
          <a:sy n="60" d="100"/>
        </p:scale>
        <p:origin x="1140" y="3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29CBD1-7DE2-452D-A81C-7ED9EA4E0AD3}" type="datetimeFigureOut">
              <a:rPr lang="en-US" smtClean="0"/>
              <a:t>7/13/2017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FFB7B3-A7C1-4B78-91E8-8C25CF3B30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6407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CoinJoin</a:t>
            </a:r>
            <a:r>
              <a:rPr lang="en-US" dirty="0"/>
              <a:t> requires other participants to mix with. DASH, which built its </a:t>
            </a:r>
            <a:r>
              <a:rPr lang="en-US" dirty="0" err="1"/>
              <a:t>PrivateSend</a:t>
            </a:r>
            <a:r>
              <a:rPr lang="en-US" baseline="0" dirty="0"/>
              <a:t> functionality on </a:t>
            </a:r>
            <a:r>
              <a:rPr lang="en-US" baseline="0" dirty="0" err="1"/>
              <a:t>CoinJoin</a:t>
            </a:r>
            <a:r>
              <a:rPr lang="en-US" baseline="0" dirty="0"/>
              <a:t>, requires at least 3 participants. The service performing the functionality, whether it is a centralized server for Bitcoin or a randomly-selected </a:t>
            </a:r>
            <a:r>
              <a:rPr lang="en-US" baseline="0" dirty="0" err="1"/>
              <a:t>masternode</a:t>
            </a:r>
            <a:r>
              <a:rPr lang="en-US" baseline="0" dirty="0"/>
              <a:t> for DASH, can log what money goes where.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FFB7B3-A7C1-4B78-91E8-8C25CF3B30B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8832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CoinJoin</a:t>
            </a:r>
            <a:r>
              <a:rPr lang="en-US" dirty="0"/>
              <a:t> requires other participants to mix with. DASH, which built its </a:t>
            </a:r>
            <a:r>
              <a:rPr lang="en-US" dirty="0" err="1"/>
              <a:t>PrivateSend</a:t>
            </a:r>
            <a:r>
              <a:rPr lang="en-US" baseline="0" dirty="0"/>
              <a:t> functionality on </a:t>
            </a:r>
            <a:r>
              <a:rPr lang="en-US" baseline="0" dirty="0" err="1"/>
              <a:t>CoinJoin</a:t>
            </a:r>
            <a:r>
              <a:rPr lang="en-US" baseline="0" dirty="0"/>
              <a:t>, requires at least 3 participants. The service performing the functionality, whether it is a centralized server for Bitcoin or a randomly-selected </a:t>
            </a:r>
            <a:r>
              <a:rPr lang="en-US" baseline="0" dirty="0" err="1"/>
              <a:t>masternode</a:t>
            </a:r>
            <a:r>
              <a:rPr lang="en-US" baseline="0" dirty="0"/>
              <a:t> for DASH, can log what money goes where.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FFB7B3-A7C1-4B78-91E8-8C25CF3B30B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4445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550D69-2D75-4E9D-8483-2D90E25ADD06}" type="datetimeFigureOut">
              <a:rPr lang="en-US" smtClean="0"/>
              <a:t>7/13/2017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B677A-9815-4E21-80DB-C7D40CDDB4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7538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550D69-2D75-4E9D-8483-2D90E25ADD06}" type="datetimeFigureOut">
              <a:rPr lang="en-US" smtClean="0"/>
              <a:t>7/13/2017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B677A-9815-4E21-80DB-C7D40CDDB4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9828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550D69-2D75-4E9D-8483-2D90E25ADD06}" type="datetimeFigureOut">
              <a:rPr lang="en-US" smtClean="0"/>
              <a:t>7/13/2017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B677A-9815-4E21-80DB-C7D40CDDB4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8005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550D69-2D75-4E9D-8483-2D90E25ADD06}" type="datetimeFigureOut">
              <a:rPr lang="en-US" smtClean="0"/>
              <a:t>7/13/2017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B677A-9815-4E21-80DB-C7D40CDDB4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0769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550D69-2D75-4E9D-8483-2D90E25ADD06}" type="datetimeFigureOut">
              <a:rPr lang="en-US" smtClean="0"/>
              <a:t>7/13/2017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B677A-9815-4E21-80DB-C7D40CDDB4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5515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550D69-2D75-4E9D-8483-2D90E25ADD06}" type="datetimeFigureOut">
              <a:rPr lang="en-US" smtClean="0"/>
              <a:t>7/13/2017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B677A-9815-4E21-80DB-C7D40CDDB4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8421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550D69-2D75-4E9D-8483-2D90E25ADD06}" type="datetimeFigureOut">
              <a:rPr lang="en-US" smtClean="0"/>
              <a:t>7/13/2017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B677A-9815-4E21-80DB-C7D40CDDB4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8450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550D69-2D75-4E9D-8483-2D90E25ADD06}" type="datetimeFigureOut">
              <a:rPr lang="en-US" smtClean="0"/>
              <a:t>7/13/2017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B677A-9815-4E21-80DB-C7D40CDDB4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7181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550D69-2D75-4E9D-8483-2D90E25ADD06}" type="datetimeFigureOut">
              <a:rPr lang="en-US" smtClean="0"/>
              <a:t>7/13/2017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B677A-9815-4E21-80DB-C7D40CDDB4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07422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550D69-2D75-4E9D-8483-2D90E25ADD06}" type="datetimeFigureOut">
              <a:rPr lang="en-US" smtClean="0"/>
              <a:t>7/13/2017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B677A-9815-4E21-80DB-C7D40CDDB4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7871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550D69-2D75-4E9D-8483-2D90E25ADD06}" type="datetimeFigureOut">
              <a:rPr lang="en-US" smtClean="0"/>
              <a:t>7/13/2017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B677A-9815-4E21-80DB-C7D40CDDB4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0329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550D69-2D75-4E9D-8483-2D90E25ADD06}" type="datetimeFigureOut">
              <a:rPr lang="en-US" smtClean="0"/>
              <a:t>7/13/2017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EB677A-9815-4E21-80DB-C7D40CDDB4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2063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8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microsoft.com/office/2007/relationships/hdphoto" Target="../media/hdphoto2.wdp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emf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://hotelmagazine.dk/wp-content/uploads/2012/06/kastellet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: Rounded Corners 5"/>
          <p:cNvSpPr/>
          <p:nvPr/>
        </p:nvSpPr>
        <p:spPr>
          <a:xfrm>
            <a:off x="3697705" y="2270161"/>
            <a:ext cx="4796590" cy="1680412"/>
          </a:xfrm>
          <a:prstGeom prst="round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2" descr="Image result for monero 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5475" y="2106318"/>
            <a:ext cx="3501749" cy="1844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453289" y="1755897"/>
            <a:ext cx="528542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spc="200" dirty="0">
                <a:solidFill>
                  <a:schemeClr val="bg1"/>
                </a:solidFill>
              </a:rPr>
              <a:t>SECURE. PRIVATE. UNTRACEABLE.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415476" y="3296857"/>
            <a:ext cx="2335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4C4C4C"/>
                </a:solidFill>
              </a:rPr>
              <a:t>Copenhagen, Denmark</a:t>
            </a:r>
          </a:p>
        </p:txBody>
      </p:sp>
    </p:spTree>
    <p:extLst>
      <p:ext uri="{BB962C8B-B14F-4D97-AF65-F5344CB8AC3E}">
        <p14:creationId xmlns:p14="http://schemas.microsoft.com/office/powerpoint/2010/main" val="13747669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Ring Signatures &amp; </a:t>
            </a:r>
            <a:r>
              <a:rPr lang="en-US" b="1" dirty="0" err="1"/>
              <a:t>RingCT</a:t>
            </a:r>
            <a:endParaRPr lang="en-US" b="1" dirty="0"/>
          </a:p>
        </p:txBody>
      </p:sp>
      <p:sp>
        <p:nvSpPr>
          <p:cNvPr id="5" name="Rounded Rectangle 4"/>
          <p:cNvSpPr/>
          <p:nvPr/>
        </p:nvSpPr>
        <p:spPr>
          <a:xfrm>
            <a:off x="567461" y="2513546"/>
            <a:ext cx="2723145" cy="52938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567460" y="3120012"/>
            <a:ext cx="2723147" cy="529389"/>
          </a:xfrm>
          <a:prstGeom prst="roundRect">
            <a:avLst/>
          </a:prstGeom>
          <a:solidFill>
            <a:srgbClr val="F848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567459" y="3726478"/>
            <a:ext cx="2723147" cy="52938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11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567461" y="4328056"/>
            <a:ext cx="2723147" cy="52938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15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567460" y="4934522"/>
            <a:ext cx="2723147" cy="52938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18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67459" y="5540988"/>
            <a:ext cx="2723147" cy="52938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21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1482213" y="1858586"/>
            <a:ext cx="8936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INPUTS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3290607" y="3067532"/>
            <a:ext cx="8106263" cy="1492439"/>
            <a:chOff x="3290607" y="3067532"/>
            <a:chExt cx="8106263" cy="1492439"/>
          </a:xfrm>
        </p:grpSpPr>
        <p:grpSp>
          <p:nvGrpSpPr>
            <p:cNvPr id="3" name="Group 2"/>
            <p:cNvGrpSpPr/>
            <p:nvPr/>
          </p:nvGrpSpPr>
          <p:grpSpPr>
            <a:xfrm>
              <a:off x="4094922" y="3619067"/>
              <a:ext cx="7301948" cy="940904"/>
              <a:chOff x="4094922" y="3619067"/>
              <a:chExt cx="7301948" cy="940904"/>
            </a:xfrm>
          </p:grpSpPr>
          <p:grpSp>
            <p:nvGrpSpPr>
              <p:cNvPr id="63" name="Group 62"/>
              <p:cNvGrpSpPr/>
              <p:nvPr/>
            </p:nvGrpSpPr>
            <p:grpSpPr>
              <a:xfrm>
                <a:off x="4094922" y="3862773"/>
                <a:ext cx="6515885" cy="449679"/>
                <a:chOff x="4094922" y="3862773"/>
                <a:chExt cx="6515885" cy="449679"/>
              </a:xfrm>
            </p:grpSpPr>
            <p:sp>
              <p:nvSpPr>
                <p:cNvPr id="58" name="Arrow: Right 57"/>
                <p:cNvSpPr/>
                <p:nvPr/>
              </p:nvSpPr>
              <p:spPr>
                <a:xfrm>
                  <a:off x="5155096" y="3866584"/>
                  <a:ext cx="1215015" cy="445867"/>
                </a:xfrm>
                <a:prstGeom prst="rightArrow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" name="Arrow: Right 58"/>
                <p:cNvSpPr/>
                <p:nvPr/>
              </p:nvSpPr>
              <p:spPr>
                <a:xfrm>
                  <a:off x="6215270" y="3862775"/>
                  <a:ext cx="1215015" cy="445867"/>
                </a:xfrm>
                <a:prstGeom prst="rightArrow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" name="Arrow: Right 55"/>
                <p:cNvSpPr/>
                <p:nvPr/>
              </p:nvSpPr>
              <p:spPr>
                <a:xfrm>
                  <a:off x="4094922" y="3866585"/>
                  <a:ext cx="1215015" cy="445867"/>
                </a:xfrm>
                <a:prstGeom prst="rightArrow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" name="Arrow: Right 59"/>
                <p:cNvSpPr/>
                <p:nvPr/>
              </p:nvSpPr>
              <p:spPr>
                <a:xfrm>
                  <a:off x="7275444" y="3862775"/>
                  <a:ext cx="1215015" cy="445867"/>
                </a:xfrm>
                <a:prstGeom prst="rightArrow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" name="Arrow: Right 60"/>
                <p:cNvSpPr/>
                <p:nvPr/>
              </p:nvSpPr>
              <p:spPr>
                <a:xfrm>
                  <a:off x="8335618" y="3862774"/>
                  <a:ext cx="1215015" cy="445867"/>
                </a:xfrm>
                <a:prstGeom prst="rightArrow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" name="Arrow: Right 61"/>
                <p:cNvSpPr/>
                <p:nvPr/>
              </p:nvSpPr>
              <p:spPr>
                <a:xfrm>
                  <a:off x="9395792" y="3862773"/>
                  <a:ext cx="1215015" cy="445867"/>
                </a:xfrm>
                <a:prstGeom prst="rightArrow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1" name="Rectangle 10"/>
              <p:cNvSpPr/>
              <p:nvPr/>
            </p:nvSpPr>
            <p:spPr>
              <a:xfrm>
                <a:off x="4094922" y="3619067"/>
                <a:ext cx="940904" cy="940904"/>
              </a:xfrm>
              <a:prstGeom prst="rect">
                <a:avLst/>
              </a:prstGeom>
              <a:solidFill>
                <a:srgbClr val="F8483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5155096" y="3619067"/>
                <a:ext cx="940904" cy="940904"/>
              </a:xfrm>
              <a:prstGeom prst="rect">
                <a:avLst/>
              </a:prstGeom>
              <a:solidFill>
                <a:srgbClr val="1EA18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6215270" y="3619067"/>
                <a:ext cx="940904" cy="940904"/>
              </a:xfrm>
              <a:prstGeom prst="rect">
                <a:avLst/>
              </a:prstGeom>
              <a:solidFill>
                <a:srgbClr val="F8483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7275444" y="3619067"/>
                <a:ext cx="940904" cy="940904"/>
              </a:xfrm>
              <a:prstGeom prst="rect">
                <a:avLst/>
              </a:prstGeom>
              <a:solidFill>
                <a:srgbClr val="1EA18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8335618" y="3619067"/>
                <a:ext cx="940904" cy="940904"/>
              </a:xfrm>
              <a:prstGeom prst="rect">
                <a:avLst/>
              </a:prstGeom>
              <a:solidFill>
                <a:srgbClr val="1EA18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9395792" y="3619067"/>
                <a:ext cx="940904" cy="940904"/>
              </a:xfrm>
              <a:prstGeom prst="rect">
                <a:avLst/>
              </a:prstGeom>
              <a:solidFill>
                <a:srgbClr val="F8483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10455966" y="3619067"/>
                <a:ext cx="940904" cy="940904"/>
              </a:xfrm>
              <a:prstGeom prst="rect">
                <a:avLst/>
              </a:prstGeom>
              <a:solidFill>
                <a:srgbClr val="1EA18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7" name="Straight Connector 16"/>
            <p:cNvCxnSpPr>
              <a:stCxn id="6" idx="3"/>
            </p:cNvCxnSpPr>
            <p:nvPr/>
          </p:nvCxnSpPr>
          <p:spPr>
            <a:xfrm flipV="1">
              <a:off x="3290607" y="3384706"/>
              <a:ext cx="7635811" cy="1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flipV="1">
              <a:off x="9862076" y="3384706"/>
              <a:ext cx="0" cy="234361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 flipV="1">
              <a:off x="6703463" y="3384706"/>
              <a:ext cx="0" cy="234361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 flipV="1">
              <a:off x="4579695" y="3384706"/>
              <a:ext cx="0" cy="234361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/>
            <p:cNvSpPr txBox="1"/>
            <p:nvPr/>
          </p:nvSpPr>
          <p:spPr>
            <a:xfrm>
              <a:off x="10530462" y="3067532"/>
              <a:ext cx="8181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Newer</a:t>
              </a: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3977215" y="3067532"/>
              <a:ext cx="7168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Older</a:t>
              </a:r>
            </a:p>
          </p:txBody>
        </p:sp>
      </p:grpSp>
      <p:sp>
        <p:nvSpPr>
          <p:cNvPr id="64" name="TextBox 63"/>
          <p:cNvSpPr txBox="1"/>
          <p:nvPr/>
        </p:nvSpPr>
        <p:spPr>
          <a:xfrm>
            <a:off x="3479087" y="4557508"/>
            <a:ext cx="21725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Coinbase Transaction</a:t>
            </a:r>
          </a:p>
          <a:p>
            <a:pPr algn="ctr"/>
            <a:r>
              <a:rPr lang="en-US" dirty="0"/>
              <a:t>(New Money)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5941772" y="4565190"/>
            <a:ext cx="14879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Input Actually</a:t>
            </a:r>
          </a:p>
          <a:p>
            <a:pPr algn="ctr"/>
            <a:r>
              <a:rPr lang="en-US" dirty="0"/>
              <a:t>Spent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9030892" y="4565190"/>
            <a:ext cx="16623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Someone Else</a:t>
            </a:r>
          </a:p>
          <a:p>
            <a:pPr algn="ctr"/>
            <a:r>
              <a:rPr lang="en-US" dirty="0"/>
              <a:t>Borrowed Input</a:t>
            </a:r>
          </a:p>
        </p:txBody>
      </p:sp>
    </p:spTree>
    <p:extLst>
      <p:ext uri="{BB962C8B-B14F-4D97-AF65-F5344CB8AC3E}">
        <p14:creationId xmlns:p14="http://schemas.microsoft.com/office/powerpoint/2010/main" val="1334472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40" grpId="0"/>
      <p:bldP spid="64" grpId="0"/>
      <p:bldP spid="65" grpId="0"/>
      <p:bldP spid="6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How Inputs Are Selected</a:t>
            </a:r>
          </a:p>
        </p:txBody>
      </p:sp>
      <p:sp>
        <p:nvSpPr>
          <p:cNvPr id="5" name="Rectangle 4"/>
          <p:cNvSpPr/>
          <p:nvPr/>
        </p:nvSpPr>
        <p:spPr>
          <a:xfrm>
            <a:off x="838200" y="3379304"/>
            <a:ext cx="10515600" cy="768626"/>
          </a:xfrm>
          <a:prstGeom prst="rect">
            <a:avLst/>
          </a:prstGeom>
          <a:solidFill>
            <a:srgbClr val="548235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AT LAUNCH</a:t>
            </a:r>
          </a:p>
        </p:txBody>
      </p:sp>
      <p:sp>
        <p:nvSpPr>
          <p:cNvPr id="6" name="Rectangle 5"/>
          <p:cNvSpPr/>
          <p:nvPr/>
        </p:nvSpPr>
        <p:spPr>
          <a:xfrm>
            <a:off x="838200" y="4147930"/>
            <a:ext cx="10515600" cy="768626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20000"/>
                  <a:lumOff val="80000"/>
                </a:schemeClr>
              </a:gs>
              <a:gs pos="91000">
                <a:srgbClr val="548235"/>
              </a:gs>
              <a:gs pos="100000">
                <a:srgbClr val="548235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CURRENT (IMPROVED TRIANGULAR DISTRIBUTION)</a:t>
            </a:r>
          </a:p>
        </p:txBody>
      </p:sp>
      <p:sp>
        <p:nvSpPr>
          <p:cNvPr id="7" name="Rectangle 6"/>
          <p:cNvSpPr/>
          <p:nvPr/>
        </p:nvSpPr>
        <p:spPr>
          <a:xfrm>
            <a:off x="838200" y="4916556"/>
            <a:ext cx="10515600" cy="768626"/>
          </a:xfrm>
          <a:prstGeom prst="rect">
            <a:avLst/>
          </a:prstGeom>
          <a:gradFill flip="none" rotWithShape="1">
            <a:gsLst>
              <a:gs pos="70000">
                <a:srgbClr val="9BB987"/>
              </a:gs>
              <a:gs pos="0">
                <a:schemeClr val="accent6">
                  <a:lumMod val="20000"/>
                  <a:lumOff val="80000"/>
                </a:schemeClr>
              </a:gs>
              <a:gs pos="96000">
                <a:srgbClr val="548235"/>
              </a:gs>
              <a:gs pos="100000">
                <a:srgbClr val="548235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IDEAL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838200" y="2241346"/>
            <a:ext cx="10515600" cy="1137958"/>
            <a:chOff x="838200" y="2241346"/>
            <a:chExt cx="10515600" cy="1137958"/>
          </a:xfrm>
        </p:grpSpPr>
        <p:sp>
          <p:nvSpPr>
            <p:cNvPr id="4" name="Rectangle 3"/>
            <p:cNvSpPr/>
            <p:nvPr/>
          </p:nvSpPr>
          <p:spPr>
            <a:xfrm>
              <a:off x="838200" y="2610678"/>
              <a:ext cx="10515600" cy="768626"/>
            </a:xfrm>
            <a:prstGeom prst="rect">
              <a:avLst/>
            </a:prstGeom>
            <a:solidFill>
              <a:srgbClr val="F848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solidFill>
                    <a:schemeClr val="tx1"/>
                  </a:solidFill>
                </a:rPr>
                <a:t>ENTIRE BLOCKCHAIN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187686" y="2241346"/>
              <a:ext cx="21901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/>
                <a:t>Time Since Last Spent</a:t>
              </a:r>
            </a:p>
          </p:txBody>
        </p:sp>
        <p:cxnSp>
          <p:nvCxnSpPr>
            <p:cNvPr id="12" name="Straight Connector 11"/>
            <p:cNvCxnSpPr>
              <a:stCxn id="10" idx="1"/>
            </p:cNvCxnSpPr>
            <p:nvPr/>
          </p:nvCxnSpPr>
          <p:spPr>
            <a:xfrm flipH="1">
              <a:off x="838200" y="2426012"/>
              <a:ext cx="3349486" cy="0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>
              <a:stCxn id="10" idx="3"/>
            </p:cNvCxnSpPr>
            <p:nvPr/>
          </p:nvCxnSpPr>
          <p:spPr>
            <a:xfrm>
              <a:off x="6377837" y="2426012"/>
              <a:ext cx="4975963" cy="0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63696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animBg="1"/>
      <p:bldP spid="6" grpId="0" animBg="1"/>
      <p:bldP spid="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" descr="ˈKoʊvriː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1235" y="495100"/>
            <a:ext cx="3489529" cy="885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Oval 23"/>
          <p:cNvSpPr/>
          <p:nvPr/>
        </p:nvSpPr>
        <p:spPr>
          <a:xfrm>
            <a:off x="1912410" y="2035783"/>
            <a:ext cx="1042737" cy="1042737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5578031" y="2035783"/>
            <a:ext cx="1042737" cy="1042737"/>
          </a:xfrm>
          <a:prstGeom prst="ellipse">
            <a:avLst/>
          </a:prstGeom>
          <a:solidFill>
            <a:srgbClr val="F848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9484284" y="1883383"/>
            <a:ext cx="1042737" cy="104273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2955147" y="4209488"/>
            <a:ext cx="1042737" cy="104273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5578031" y="5252225"/>
            <a:ext cx="1042737" cy="104273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7687567" y="3984899"/>
            <a:ext cx="1042737" cy="104273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1987982" y="2233985"/>
            <a:ext cx="8915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ORIGIN</a:t>
            </a:r>
          </a:p>
          <a:p>
            <a:pPr algn="ctr"/>
            <a:r>
              <a:rPr lang="en-US" b="1" dirty="0"/>
              <a:t>NODE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664977" y="1682608"/>
            <a:ext cx="1537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12.154.85.166</a:t>
            </a:r>
          </a:p>
        </p:txBody>
      </p:sp>
      <p:sp>
        <p:nvSpPr>
          <p:cNvPr id="33" name="Right Arrow 32"/>
          <p:cNvSpPr/>
          <p:nvPr/>
        </p:nvSpPr>
        <p:spPr>
          <a:xfrm rot="8285617">
            <a:off x="3784717" y="3557589"/>
            <a:ext cx="2006480" cy="27271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5554634" y="2233985"/>
            <a:ext cx="10895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LOGGING</a:t>
            </a:r>
          </a:p>
          <a:p>
            <a:pPr algn="ctr"/>
            <a:r>
              <a:rPr lang="en-US" b="1" dirty="0"/>
              <a:t>NODE</a:t>
            </a:r>
          </a:p>
        </p:txBody>
      </p:sp>
      <p:sp>
        <p:nvSpPr>
          <p:cNvPr id="36" name="Right Arrow 35"/>
          <p:cNvSpPr/>
          <p:nvPr/>
        </p:nvSpPr>
        <p:spPr>
          <a:xfrm rot="1264064">
            <a:off x="4043218" y="5109915"/>
            <a:ext cx="1534214" cy="27271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ight Arrow 36"/>
          <p:cNvSpPr/>
          <p:nvPr/>
        </p:nvSpPr>
        <p:spPr>
          <a:xfrm rot="19603495">
            <a:off x="6611316" y="5007755"/>
            <a:ext cx="1090864" cy="27271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ight Arrow 37"/>
          <p:cNvSpPr/>
          <p:nvPr/>
        </p:nvSpPr>
        <p:spPr>
          <a:xfrm rot="21426440">
            <a:off x="6791060" y="2379614"/>
            <a:ext cx="2553890" cy="27271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1613017" y="1642441"/>
            <a:ext cx="1648322" cy="374592"/>
          </a:xfrm>
          <a:prstGeom prst="ellipse">
            <a:avLst/>
          </a:prstGeom>
          <a:noFill/>
          <a:ln w="28575">
            <a:solidFill>
              <a:srgbClr val="F848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ight Arrow 40"/>
          <p:cNvSpPr/>
          <p:nvPr/>
        </p:nvSpPr>
        <p:spPr>
          <a:xfrm>
            <a:off x="3104706" y="2423598"/>
            <a:ext cx="2323766" cy="27271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>
            <a:off x="3445849" y="2174308"/>
            <a:ext cx="1657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Tx</a:t>
            </a:r>
            <a:r>
              <a:rPr lang="en-US" dirty="0"/>
              <a:t> ID: 375wd4h</a:t>
            </a:r>
          </a:p>
        </p:txBody>
      </p:sp>
    </p:spTree>
    <p:extLst>
      <p:ext uri="{BB962C8B-B14F-4D97-AF65-F5344CB8AC3E}">
        <p14:creationId xmlns:p14="http://schemas.microsoft.com/office/powerpoint/2010/main" val="1126924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500"/>
                            </p:stCondLst>
                            <p:childTnLst>
                              <p:par>
                                <p:cTn id="4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0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500"/>
                            </p:stCondLst>
                            <p:childTnLst>
                              <p:par>
                                <p:cTn id="5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0"/>
                            </p:stCondLst>
                            <p:childTnLst>
                              <p:par>
                                <p:cTn id="6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/>
      <p:bldP spid="31" grpId="0"/>
      <p:bldP spid="33" grpId="0" animBg="1"/>
      <p:bldP spid="34" grpId="0"/>
      <p:bldP spid="36" grpId="0" animBg="1"/>
      <p:bldP spid="37" grpId="0" animBg="1"/>
      <p:bldP spid="38" grpId="0" animBg="1"/>
      <p:bldP spid="39" grpId="0" animBg="1"/>
      <p:bldP spid="41" grpId="0" animBg="1"/>
      <p:bldP spid="4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ˈKoʊvriː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1235" y="495100"/>
            <a:ext cx="3489529" cy="885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Oval 23"/>
          <p:cNvSpPr/>
          <p:nvPr/>
        </p:nvSpPr>
        <p:spPr>
          <a:xfrm>
            <a:off x="1912410" y="2035783"/>
            <a:ext cx="1042737" cy="1042737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5578031" y="2035783"/>
            <a:ext cx="1042737" cy="1042737"/>
          </a:xfrm>
          <a:prstGeom prst="ellipse">
            <a:avLst/>
          </a:prstGeom>
          <a:solidFill>
            <a:srgbClr val="F848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9484284" y="1883383"/>
            <a:ext cx="1042737" cy="104273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2955147" y="4209488"/>
            <a:ext cx="1042737" cy="104273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5578031" y="5252225"/>
            <a:ext cx="1042737" cy="104273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7687567" y="3984899"/>
            <a:ext cx="1042737" cy="104273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1987982" y="2233985"/>
            <a:ext cx="8915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ORIGIN</a:t>
            </a:r>
          </a:p>
          <a:p>
            <a:pPr algn="ctr"/>
            <a:r>
              <a:rPr lang="en-US" b="1" dirty="0"/>
              <a:t>NODE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781805" y="1682608"/>
            <a:ext cx="1303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3dsnf28.i2p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5554634" y="2233985"/>
            <a:ext cx="10895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LOGGING</a:t>
            </a:r>
          </a:p>
          <a:p>
            <a:pPr algn="ctr"/>
            <a:r>
              <a:rPr lang="en-US" b="1" dirty="0"/>
              <a:t>NODE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3445849" y="2174308"/>
            <a:ext cx="1657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Tx</a:t>
            </a:r>
            <a:r>
              <a:rPr lang="en-US" dirty="0"/>
              <a:t> ID: 375wd4h</a:t>
            </a:r>
          </a:p>
        </p:txBody>
      </p:sp>
      <p:sp>
        <p:nvSpPr>
          <p:cNvPr id="41" name="Oval 40"/>
          <p:cNvSpPr/>
          <p:nvPr/>
        </p:nvSpPr>
        <p:spPr>
          <a:xfrm>
            <a:off x="1613017" y="1642441"/>
            <a:ext cx="1648322" cy="374592"/>
          </a:xfrm>
          <a:prstGeom prst="ellipse">
            <a:avLst/>
          </a:prstGeom>
          <a:noFill/>
          <a:ln w="28575">
            <a:solidFill>
              <a:srgbClr val="F848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97" name="Group 4096"/>
          <p:cNvGrpSpPr/>
          <p:nvPr/>
        </p:nvGrpSpPr>
        <p:grpSpPr>
          <a:xfrm>
            <a:off x="3104706" y="2423598"/>
            <a:ext cx="2323766" cy="272715"/>
            <a:chOff x="3104706" y="2423598"/>
            <a:chExt cx="2323766" cy="272715"/>
          </a:xfrm>
        </p:grpSpPr>
        <p:sp>
          <p:nvSpPr>
            <p:cNvPr id="39" name="Right Arrow 38"/>
            <p:cNvSpPr/>
            <p:nvPr/>
          </p:nvSpPr>
          <p:spPr>
            <a:xfrm>
              <a:off x="3104706" y="2423598"/>
              <a:ext cx="2323766" cy="272715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Rectangle 2"/>
            <p:cNvSpPr/>
            <p:nvPr/>
          </p:nvSpPr>
          <p:spPr>
            <a:xfrm>
              <a:off x="3261339" y="2470150"/>
              <a:ext cx="123211" cy="1828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3562181" y="2470318"/>
              <a:ext cx="123211" cy="1828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3842025" y="2469982"/>
              <a:ext cx="123211" cy="1828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4142867" y="2470150"/>
              <a:ext cx="123211" cy="1828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4416708" y="2468744"/>
              <a:ext cx="123211" cy="1828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4717550" y="2468912"/>
              <a:ext cx="123211" cy="1828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5012348" y="2468576"/>
              <a:ext cx="123211" cy="1828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099" name="Group 4098"/>
          <p:cNvGrpSpPr/>
          <p:nvPr/>
        </p:nvGrpSpPr>
        <p:grpSpPr>
          <a:xfrm>
            <a:off x="3784717" y="3068342"/>
            <a:ext cx="2006480" cy="1172328"/>
            <a:chOff x="3784717" y="3068342"/>
            <a:chExt cx="2006480" cy="1172328"/>
          </a:xfrm>
        </p:grpSpPr>
        <p:sp>
          <p:nvSpPr>
            <p:cNvPr id="32" name="Right Arrow 31"/>
            <p:cNvSpPr/>
            <p:nvPr/>
          </p:nvSpPr>
          <p:spPr>
            <a:xfrm rot="8285617">
              <a:off x="3784717" y="3557589"/>
              <a:ext cx="2006480" cy="272715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/>
            <p:cNvSpPr/>
            <p:nvPr/>
          </p:nvSpPr>
          <p:spPr>
            <a:xfrm rot="19034800">
              <a:off x="4237461" y="4057790"/>
              <a:ext cx="123211" cy="1828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/>
            <p:cNvSpPr/>
            <p:nvPr/>
          </p:nvSpPr>
          <p:spPr>
            <a:xfrm rot="19034800">
              <a:off x="4458478" y="3853689"/>
              <a:ext cx="123211" cy="1828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/>
            <p:cNvSpPr/>
            <p:nvPr/>
          </p:nvSpPr>
          <p:spPr>
            <a:xfrm rot="19034800">
              <a:off x="4663735" y="3663472"/>
              <a:ext cx="123211" cy="1828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/>
            <p:cNvSpPr/>
            <p:nvPr/>
          </p:nvSpPr>
          <p:spPr>
            <a:xfrm rot="19034800">
              <a:off x="4884752" y="3459371"/>
              <a:ext cx="123211" cy="1828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/>
            <p:cNvSpPr/>
            <p:nvPr/>
          </p:nvSpPr>
          <p:spPr>
            <a:xfrm rot="19034800">
              <a:off x="5084875" y="3272443"/>
              <a:ext cx="123211" cy="1828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53"/>
            <p:cNvSpPr/>
            <p:nvPr/>
          </p:nvSpPr>
          <p:spPr>
            <a:xfrm rot="19034800">
              <a:off x="5305892" y="3068342"/>
              <a:ext cx="123211" cy="1828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02" name="Group 4101"/>
          <p:cNvGrpSpPr/>
          <p:nvPr/>
        </p:nvGrpSpPr>
        <p:grpSpPr>
          <a:xfrm>
            <a:off x="6791060" y="2379614"/>
            <a:ext cx="2553890" cy="280017"/>
            <a:chOff x="6791060" y="2379614"/>
            <a:chExt cx="2553890" cy="280017"/>
          </a:xfrm>
        </p:grpSpPr>
        <p:sp>
          <p:nvSpPr>
            <p:cNvPr id="37" name="Right Arrow 36"/>
            <p:cNvSpPr/>
            <p:nvPr/>
          </p:nvSpPr>
          <p:spPr>
            <a:xfrm rot="21426440">
              <a:off x="6791060" y="2379614"/>
              <a:ext cx="2553890" cy="272715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/>
            <p:cNvSpPr/>
            <p:nvPr/>
          </p:nvSpPr>
          <p:spPr>
            <a:xfrm rot="21435782">
              <a:off x="6957408" y="2476751"/>
              <a:ext cx="123211" cy="1828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57"/>
            <p:cNvSpPr/>
            <p:nvPr/>
          </p:nvSpPr>
          <p:spPr>
            <a:xfrm rot="21435782">
              <a:off x="7257915" y="2462554"/>
              <a:ext cx="123211" cy="1828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/>
            <p:cNvSpPr/>
            <p:nvPr/>
          </p:nvSpPr>
          <p:spPr>
            <a:xfrm rot="21435782">
              <a:off x="7537424" y="2448855"/>
              <a:ext cx="123211" cy="1828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/>
            <p:cNvSpPr/>
            <p:nvPr/>
          </p:nvSpPr>
          <p:spPr>
            <a:xfrm rot="21435782">
              <a:off x="7837931" y="2434658"/>
              <a:ext cx="123211" cy="1828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/>
            <p:cNvSpPr/>
            <p:nvPr/>
          </p:nvSpPr>
          <p:spPr>
            <a:xfrm rot="21435782">
              <a:off x="8111392" y="2420177"/>
              <a:ext cx="123211" cy="1828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1"/>
            <p:cNvSpPr/>
            <p:nvPr/>
          </p:nvSpPr>
          <p:spPr>
            <a:xfrm rot="21435782">
              <a:off x="8411899" y="2405979"/>
              <a:ext cx="123211" cy="1828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/>
            <p:cNvSpPr/>
            <p:nvPr/>
          </p:nvSpPr>
          <p:spPr>
            <a:xfrm rot="21435782">
              <a:off x="8706345" y="2391567"/>
              <a:ext cx="123211" cy="1828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/>
            <p:cNvSpPr/>
            <p:nvPr/>
          </p:nvSpPr>
          <p:spPr>
            <a:xfrm rot="21435782">
              <a:off x="8985724" y="2382473"/>
              <a:ext cx="123211" cy="1828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00" name="Group 4099"/>
          <p:cNvGrpSpPr/>
          <p:nvPr/>
        </p:nvGrpSpPr>
        <p:grpSpPr>
          <a:xfrm>
            <a:off x="4043218" y="4956753"/>
            <a:ext cx="1534214" cy="494644"/>
            <a:chOff x="4043218" y="4956753"/>
            <a:chExt cx="1534214" cy="494644"/>
          </a:xfrm>
        </p:grpSpPr>
        <p:sp>
          <p:nvSpPr>
            <p:cNvPr id="35" name="Right Arrow 34"/>
            <p:cNvSpPr/>
            <p:nvPr/>
          </p:nvSpPr>
          <p:spPr>
            <a:xfrm rot="1264064">
              <a:off x="4043218" y="5109915"/>
              <a:ext cx="1534214" cy="272715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ectangle 68"/>
            <p:cNvSpPr/>
            <p:nvPr/>
          </p:nvSpPr>
          <p:spPr>
            <a:xfrm rot="1242695">
              <a:off x="4259933" y="4956753"/>
              <a:ext cx="123211" cy="1828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/>
            <p:cNvSpPr/>
            <p:nvPr/>
          </p:nvSpPr>
          <p:spPr>
            <a:xfrm rot="1242695">
              <a:off x="4541273" y="5063307"/>
              <a:ext cx="123211" cy="1828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Rectangle 70"/>
            <p:cNvSpPr/>
            <p:nvPr/>
          </p:nvSpPr>
          <p:spPr>
            <a:xfrm rot="1242695">
              <a:off x="4803151" y="5161963"/>
              <a:ext cx="123211" cy="1828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Rectangle 71"/>
            <p:cNvSpPr/>
            <p:nvPr/>
          </p:nvSpPr>
          <p:spPr>
            <a:xfrm rot="1242695">
              <a:off x="5084491" y="5268517"/>
              <a:ext cx="123211" cy="1828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01" name="Group 4100"/>
          <p:cNvGrpSpPr/>
          <p:nvPr/>
        </p:nvGrpSpPr>
        <p:grpSpPr>
          <a:xfrm>
            <a:off x="6611316" y="4917872"/>
            <a:ext cx="1090864" cy="507681"/>
            <a:chOff x="6611316" y="4917872"/>
            <a:chExt cx="1090864" cy="507681"/>
          </a:xfrm>
        </p:grpSpPr>
        <p:sp>
          <p:nvSpPr>
            <p:cNvPr id="36" name="Right Arrow 35"/>
            <p:cNvSpPr/>
            <p:nvPr/>
          </p:nvSpPr>
          <p:spPr>
            <a:xfrm rot="19603495">
              <a:off x="6611316" y="5007755"/>
              <a:ext cx="1090864" cy="272715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tangle 76"/>
            <p:cNvSpPr/>
            <p:nvPr/>
          </p:nvSpPr>
          <p:spPr>
            <a:xfrm rot="19560384">
              <a:off x="6797953" y="5242673"/>
              <a:ext cx="123211" cy="1828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ectangle 77"/>
            <p:cNvSpPr/>
            <p:nvPr/>
          </p:nvSpPr>
          <p:spPr>
            <a:xfrm rot="19560384">
              <a:off x="7047475" y="5074611"/>
              <a:ext cx="123211" cy="1828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Rectangle 78"/>
            <p:cNvSpPr/>
            <p:nvPr/>
          </p:nvSpPr>
          <p:spPr>
            <a:xfrm rot="19560384">
              <a:off x="7279305" y="4917872"/>
              <a:ext cx="123211" cy="1828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00307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Stealth Addresses</a:t>
            </a:r>
          </a:p>
        </p:txBody>
      </p:sp>
      <p:sp>
        <p:nvSpPr>
          <p:cNvPr id="56" name="Rectangle 55"/>
          <p:cNvSpPr/>
          <p:nvPr/>
        </p:nvSpPr>
        <p:spPr>
          <a:xfrm>
            <a:off x="1571748" y="2194730"/>
            <a:ext cx="2277978" cy="431836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318285" y="1610993"/>
            <a:ext cx="1100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OUTPUTS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2160522" y="3794779"/>
            <a:ext cx="1103504" cy="529389"/>
          </a:xfrm>
          <a:prstGeom prst="roundRect">
            <a:avLst/>
          </a:prstGeom>
          <a:solidFill>
            <a:srgbClr val="6FD5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? XMR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7225643" y="2814642"/>
            <a:ext cx="3394609" cy="3288561"/>
            <a:chOff x="7225643" y="2718388"/>
            <a:chExt cx="3394609" cy="3288561"/>
          </a:xfrm>
        </p:grpSpPr>
        <p:cxnSp>
          <p:nvCxnSpPr>
            <p:cNvPr id="21" name="Straight Connector 20"/>
            <p:cNvCxnSpPr/>
            <p:nvPr/>
          </p:nvCxnSpPr>
          <p:spPr>
            <a:xfrm>
              <a:off x="7545206" y="2978264"/>
              <a:ext cx="0" cy="3028685"/>
            </a:xfrm>
            <a:prstGeom prst="line">
              <a:avLst/>
            </a:prstGeom>
            <a:ln w="19050">
              <a:solidFill>
                <a:schemeClr val="accent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7225643" y="2978264"/>
              <a:ext cx="1743217" cy="0"/>
            </a:xfrm>
            <a:prstGeom prst="line">
              <a:avLst/>
            </a:prstGeom>
            <a:ln w="19050">
              <a:solidFill>
                <a:schemeClr val="accent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7225643" y="4185740"/>
              <a:ext cx="319563" cy="0"/>
            </a:xfrm>
            <a:prstGeom prst="line">
              <a:avLst/>
            </a:prstGeom>
            <a:ln w="19050">
              <a:solidFill>
                <a:schemeClr val="accent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7225643" y="6006949"/>
              <a:ext cx="319563" cy="0"/>
            </a:xfrm>
            <a:prstGeom prst="line">
              <a:avLst/>
            </a:prstGeom>
            <a:ln w="19050">
              <a:solidFill>
                <a:schemeClr val="accent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Rounded Rectangle 35"/>
            <p:cNvSpPr/>
            <p:nvPr/>
          </p:nvSpPr>
          <p:spPr>
            <a:xfrm>
              <a:off x="8968860" y="2718388"/>
              <a:ext cx="1651392" cy="529389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Back to Sender</a:t>
              </a: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7225643" y="3689142"/>
            <a:ext cx="3394609" cy="2682331"/>
            <a:chOff x="7225643" y="3592888"/>
            <a:chExt cx="3394609" cy="2682331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7725958" y="3592888"/>
              <a:ext cx="0" cy="2414061"/>
            </a:xfrm>
            <a:prstGeom prst="line">
              <a:avLst/>
            </a:prstGeom>
            <a:ln w="19050">
              <a:solidFill>
                <a:srgbClr val="F84836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7225643" y="3592888"/>
              <a:ext cx="500315" cy="0"/>
            </a:xfrm>
            <a:prstGeom prst="line">
              <a:avLst/>
            </a:prstGeom>
            <a:ln w="19050">
              <a:solidFill>
                <a:srgbClr val="F84836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7225643" y="4792773"/>
              <a:ext cx="500315" cy="0"/>
            </a:xfrm>
            <a:prstGeom prst="line">
              <a:avLst/>
            </a:prstGeom>
            <a:ln w="19050">
              <a:solidFill>
                <a:srgbClr val="F84836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7225643" y="5407397"/>
              <a:ext cx="500315" cy="0"/>
            </a:xfrm>
            <a:prstGeom prst="line">
              <a:avLst/>
            </a:prstGeom>
            <a:ln w="19050">
              <a:solidFill>
                <a:srgbClr val="F84836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7725958" y="6006949"/>
              <a:ext cx="1242902" cy="0"/>
            </a:xfrm>
            <a:prstGeom prst="line">
              <a:avLst/>
            </a:prstGeom>
            <a:ln w="19050">
              <a:solidFill>
                <a:srgbClr val="F84836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Rounded Rectangle 36"/>
            <p:cNvSpPr/>
            <p:nvPr/>
          </p:nvSpPr>
          <p:spPr>
            <a:xfrm>
              <a:off x="8968860" y="5745830"/>
              <a:ext cx="1651392" cy="529389"/>
            </a:xfrm>
            <a:prstGeom prst="roundRect">
              <a:avLst/>
            </a:prstGeom>
            <a:solidFill>
              <a:srgbClr val="F848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To Receiver</a:t>
              </a:r>
            </a:p>
          </p:txBody>
        </p:sp>
      </p:grpSp>
      <p:sp>
        <p:nvSpPr>
          <p:cNvPr id="54" name="TextBox 53"/>
          <p:cNvSpPr txBox="1"/>
          <p:nvPr/>
        </p:nvSpPr>
        <p:spPr>
          <a:xfrm>
            <a:off x="2263916" y="1609933"/>
            <a:ext cx="8936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INPUTS</a:t>
            </a:r>
          </a:p>
        </p:txBody>
      </p:sp>
      <p:sp>
        <p:nvSpPr>
          <p:cNvPr id="58" name="Rounded Rectangle 57"/>
          <p:cNvSpPr/>
          <p:nvPr/>
        </p:nvSpPr>
        <p:spPr>
          <a:xfrm>
            <a:off x="2158985" y="4820185"/>
            <a:ext cx="1103504" cy="529389"/>
          </a:xfrm>
          <a:prstGeom prst="roundRect">
            <a:avLst/>
          </a:prstGeom>
          <a:solidFill>
            <a:srgbClr val="6FD5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100 XMR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2470635" y="4389931"/>
            <a:ext cx="461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OR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2712273" y="2212101"/>
            <a:ext cx="4865103" cy="4159372"/>
            <a:chOff x="2712273" y="2212101"/>
            <a:chExt cx="4865103" cy="4159372"/>
          </a:xfrm>
        </p:grpSpPr>
        <p:sp>
          <p:nvSpPr>
            <p:cNvPr id="7" name="Rounded Rectangle 6"/>
            <p:cNvSpPr/>
            <p:nvPr/>
          </p:nvSpPr>
          <p:spPr>
            <a:xfrm>
              <a:off x="4506929" y="2814642"/>
              <a:ext cx="2723145" cy="529389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hfk5yndjdmnfirwm5dnu</a:t>
              </a:r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4506928" y="3421108"/>
              <a:ext cx="2723147" cy="529389"/>
            </a:xfrm>
            <a:prstGeom prst="roundRect">
              <a:avLst/>
            </a:prstGeom>
            <a:solidFill>
              <a:srgbClr val="F848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7yf8dji8fbwb4f5hdfdicnd</a:t>
              </a: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4506927" y="4027574"/>
              <a:ext cx="2723147" cy="529389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ey5f8ne58nh5nogsefwjw</a:t>
              </a:r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4506929" y="4629152"/>
              <a:ext cx="2723147" cy="529389"/>
            </a:xfrm>
            <a:prstGeom prst="roundRect">
              <a:avLst/>
            </a:prstGeom>
            <a:solidFill>
              <a:srgbClr val="F848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58fmd8jhybwnng8nengf</a:t>
              </a: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4506928" y="5235618"/>
              <a:ext cx="2723147" cy="529389"/>
            </a:xfrm>
            <a:prstGeom prst="roundRect">
              <a:avLst/>
            </a:prstGeom>
            <a:solidFill>
              <a:srgbClr val="F848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5hfnq835hng6iwfumwf8</a:t>
              </a:r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4506927" y="5842084"/>
              <a:ext cx="2723147" cy="529389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3348dqnqcb8vqfi8dfj65f</a:t>
              </a:r>
            </a:p>
          </p:txBody>
        </p:sp>
        <p:grpSp>
          <p:nvGrpSpPr>
            <p:cNvPr id="45" name="Group 44"/>
            <p:cNvGrpSpPr/>
            <p:nvPr/>
          </p:nvGrpSpPr>
          <p:grpSpPr>
            <a:xfrm flipH="1">
              <a:off x="3995586" y="3098387"/>
              <a:ext cx="500315" cy="3028685"/>
              <a:chOff x="5795267" y="2857754"/>
              <a:chExt cx="500315" cy="3028685"/>
            </a:xfrm>
          </p:grpSpPr>
          <p:cxnSp>
            <p:nvCxnSpPr>
              <p:cNvPr id="38" name="Straight Connector 37"/>
              <p:cNvCxnSpPr/>
              <p:nvPr/>
            </p:nvCxnSpPr>
            <p:spPr>
              <a:xfrm>
                <a:off x="6295582" y="2857754"/>
                <a:ext cx="0" cy="3028685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/>
            </p:nvCxnSpPr>
            <p:spPr>
              <a:xfrm>
                <a:off x="5795267" y="2857754"/>
                <a:ext cx="500315" cy="0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/>
              <p:nvPr/>
            </p:nvCxnSpPr>
            <p:spPr>
              <a:xfrm>
                <a:off x="5795267" y="3472378"/>
                <a:ext cx="500315" cy="0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/>
              <p:nvPr/>
            </p:nvCxnSpPr>
            <p:spPr>
              <a:xfrm>
                <a:off x="5795267" y="4065230"/>
                <a:ext cx="500315" cy="0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/>
            </p:nvCxnSpPr>
            <p:spPr>
              <a:xfrm>
                <a:off x="5795267" y="4672263"/>
                <a:ext cx="500315" cy="0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>
              <a:xfrm>
                <a:off x="5795267" y="5286887"/>
                <a:ext cx="500315" cy="0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>
              <a:xfrm>
                <a:off x="5795267" y="5886439"/>
                <a:ext cx="500315" cy="0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6" name="Straight Connector 45"/>
            <p:cNvCxnSpPr/>
            <p:nvPr/>
          </p:nvCxnSpPr>
          <p:spPr>
            <a:xfrm flipH="1">
              <a:off x="3554233" y="4588862"/>
              <a:ext cx="451986" cy="0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Elbow Connector 61"/>
            <p:cNvCxnSpPr>
              <a:stCxn id="6" idx="3"/>
            </p:cNvCxnSpPr>
            <p:nvPr/>
          </p:nvCxnSpPr>
          <p:spPr>
            <a:xfrm>
              <a:off x="3264026" y="4155728"/>
              <a:ext cx="290207" cy="529388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Elbow Connector 63"/>
            <p:cNvCxnSpPr>
              <a:stCxn id="58" idx="3"/>
            </p:cNvCxnSpPr>
            <p:nvPr/>
          </p:nvCxnSpPr>
          <p:spPr>
            <a:xfrm flipV="1">
              <a:off x="3262489" y="4685116"/>
              <a:ext cx="291744" cy="496018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Hexagon 46"/>
            <p:cNvSpPr/>
            <p:nvPr/>
          </p:nvSpPr>
          <p:spPr>
            <a:xfrm>
              <a:off x="4495901" y="2212101"/>
              <a:ext cx="3081475" cy="530352"/>
            </a:xfrm>
            <a:prstGeom prst="hexagon">
              <a:avLst/>
            </a:prstGeom>
            <a:solidFill>
              <a:srgbClr val="445469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alibri" charset="0"/>
                  <a:ea typeface="Calibri" charset="0"/>
                  <a:cs typeface="Calibri" charset="0"/>
                </a:rPr>
                <a:t>Commitment public key</a:t>
              </a:r>
            </a:p>
          </p:txBody>
        </p:sp>
        <p:cxnSp>
          <p:nvCxnSpPr>
            <p:cNvPr id="19" name="Connector: Elbow 18"/>
            <p:cNvCxnSpPr>
              <a:stCxn id="6" idx="0"/>
              <a:endCxn id="47" idx="3"/>
            </p:cNvCxnSpPr>
            <p:nvPr/>
          </p:nvCxnSpPr>
          <p:spPr>
            <a:xfrm rot="5400000" flipH="1" flipV="1">
              <a:off x="2945336" y="2244215"/>
              <a:ext cx="1317502" cy="1783627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41730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6" grpId="0" animBg="1"/>
      <p:bldP spid="5" grpId="0"/>
      <p:bldP spid="6" grpId="0" animBg="1"/>
      <p:bldP spid="54" grpId="0"/>
      <p:bldP spid="58" grpId="0" animBg="1"/>
      <p:bldP spid="5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Summary</a:t>
            </a:r>
          </a:p>
        </p:txBody>
      </p:sp>
      <p:grpSp>
        <p:nvGrpSpPr>
          <p:cNvPr id="43" name="Group 42"/>
          <p:cNvGrpSpPr/>
          <p:nvPr/>
        </p:nvGrpSpPr>
        <p:grpSpPr>
          <a:xfrm>
            <a:off x="1333236" y="1999505"/>
            <a:ext cx="9750116" cy="4159371"/>
            <a:chOff x="1400105" y="1871168"/>
            <a:chExt cx="9750116" cy="4159371"/>
          </a:xfrm>
        </p:grpSpPr>
        <p:sp>
          <p:nvSpPr>
            <p:cNvPr id="4" name="Rounded Rectangle 4"/>
            <p:cNvSpPr/>
            <p:nvPr/>
          </p:nvSpPr>
          <p:spPr>
            <a:xfrm>
              <a:off x="1400107" y="2175966"/>
              <a:ext cx="2723145" cy="529389"/>
            </a:xfrm>
            <a:prstGeom prst="roundRect">
              <a:avLst/>
            </a:prstGeom>
            <a:gradFill flip="none" rotWithShape="1">
              <a:gsLst>
                <a:gs pos="0">
                  <a:srgbClr val="1EA185"/>
                </a:gs>
                <a:gs pos="100000">
                  <a:schemeClr val="accent1">
                    <a:lumMod val="60000"/>
                    <a:lumOff val="40000"/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5 (</a:t>
              </a:r>
              <a:r>
                <a:rPr lang="en-US" dirty="0" err="1">
                  <a:solidFill>
                    <a:schemeClr val="tx1"/>
                  </a:solidFill>
                </a:rPr>
                <a:t>Tx</a:t>
              </a:r>
              <a:r>
                <a:rPr lang="en-US" dirty="0">
                  <a:solidFill>
                    <a:schemeClr val="tx1"/>
                  </a:solidFill>
                </a:rPr>
                <a:t> ID fgwinw3fwtk54)</a:t>
              </a:r>
            </a:p>
          </p:txBody>
        </p:sp>
        <p:sp>
          <p:nvSpPr>
            <p:cNvPr id="5" name="Rounded Rectangle 5"/>
            <p:cNvSpPr/>
            <p:nvPr/>
          </p:nvSpPr>
          <p:spPr>
            <a:xfrm>
              <a:off x="1400106" y="2782432"/>
              <a:ext cx="2723147" cy="529389"/>
            </a:xfrm>
            <a:prstGeom prst="roundRect">
              <a:avLst/>
            </a:prstGeom>
            <a:gradFill flip="none" rotWithShape="1">
              <a:gsLst>
                <a:gs pos="0">
                  <a:srgbClr val="1EA185"/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8 (</a:t>
              </a:r>
              <a:r>
                <a:rPr lang="en-US" dirty="0" err="1">
                  <a:solidFill>
                    <a:schemeClr val="tx1"/>
                  </a:solidFill>
                </a:rPr>
                <a:t>Tx</a:t>
              </a:r>
              <a:r>
                <a:rPr lang="en-US" dirty="0">
                  <a:solidFill>
                    <a:schemeClr val="tx1"/>
                  </a:solidFill>
                </a:rPr>
                <a:t> ID hng6iwfumwf8)</a:t>
              </a:r>
            </a:p>
          </p:txBody>
        </p:sp>
        <p:sp>
          <p:nvSpPr>
            <p:cNvPr id="6" name="Rounded Rectangle 6"/>
            <p:cNvSpPr/>
            <p:nvPr/>
          </p:nvSpPr>
          <p:spPr>
            <a:xfrm>
              <a:off x="1400105" y="3388898"/>
              <a:ext cx="2723147" cy="529389"/>
            </a:xfrm>
            <a:prstGeom prst="roundRect">
              <a:avLst/>
            </a:prstGeom>
            <a:gradFill flip="none" rotWithShape="1">
              <a:gsLst>
                <a:gs pos="0">
                  <a:srgbClr val="1EA185"/>
                </a:gs>
                <a:gs pos="100000">
                  <a:schemeClr val="accent1">
                    <a:lumMod val="60000"/>
                    <a:lumOff val="40000"/>
                    <a:shade val="100000"/>
                    <a:satMod val="115000"/>
                  </a:schemeClr>
                </a:gs>
              </a:gsLst>
              <a:lin ang="108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11 (</a:t>
              </a:r>
              <a:r>
                <a:rPr lang="en-US" dirty="0" err="1">
                  <a:solidFill>
                    <a:schemeClr val="tx1"/>
                  </a:solidFill>
                </a:rPr>
                <a:t>Tx</a:t>
              </a:r>
              <a:r>
                <a:rPr lang="en-US" dirty="0">
                  <a:solidFill>
                    <a:schemeClr val="tx1"/>
                  </a:solidFill>
                </a:rPr>
                <a:t> ID twv8mf8dnfas)</a:t>
              </a:r>
            </a:p>
          </p:txBody>
        </p:sp>
        <p:sp>
          <p:nvSpPr>
            <p:cNvPr id="7" name="Rounded Rectangle 7"/>
            <p:cNvSpPr/>
            <p:nvPr/>
          </p:nvSpPr>
          <p:spPr>
            <a:xfrm>
              <a:off x="1400107" y="3990476"/>
              <a:ext cx="2723147" cy="529389"/>
            </a:xfrm>
            <a:prstGeom prst="roundRect">
              <a:avLst/>
            </a:prstGeom>
            <a:gradFill flip="none" rotWithShape="1">
              <a:gsLst>
                <a:gs pos="0">
                  <a:srgbClr val="1EA185"/>
                </a:gs>
                <a:gs pos="100000">
                  <a:schemeClr val="accent1">
                    <a:lumMod val="60000"/>
                    <a:lumOff val="40000"/>
                    <a:shade val="100000"/>
                    <a:satMod val="115000"/>
                  </a:schemeClr>
                </a:gs>
              </a:gsLst>
              <a:lin ang="108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15 (</a:t>
              </a:r>
              <a:r>
                <a:rPr lang="en-US" dirty="0" err="1">
                  <a:solidFill>
                    <a:schemeClr val="tx1"/>
                  </a:solidFill>
                </a:rPr>
                <a:t>Tx</a:t>
              </a:r>
              <a:r>
                <a:rPr lang="en-US" dirty="0">
                  <a:solidFill>
                    <a:schemeClr val="tx1"/>
                  </a:solidFill>
                </a:rPr>
                <a:t> ID wn3f4diiijffwn)</a:t>
              </a:r>
            </a:p>
          </p:txBody>
        </p:sp>
        <p:sp>
          <p:nvSpPr>
            <p:cNvPr id="8" name="Rounded Rectangle 8"/>
            <p:cNvSpPr/>
            <p:nvPr/>
          </p:nvSpPr>
          <p:spPr>
            <a:xfrm>
              <a:off x="1400106" y="4596942"/>
              <a:ext cx="2723147" cy="529389"/>
            </a:xfrm>
            <a:prstGeom prst="roundRect">
              <a:avLst/>
            </a:prstGeom>
            <a:gradFill flip="none" rotWithShape="1">
              <a:gsLst>
                <a:gs pos="0">
                  <a:srgbClr val="1EA185"/>
                </a:gs>
                <a:gs pos="100000">
                  <a:schemeClr val="accent1">
                    <a:lumMod val="60000"/>
                    <a:lumOff val="40000"/>
                    <a:shade val="100000"/>
                    <a:satMod val="115000"/>
                  </a:schemeClr>
                </a:gs>
              </a:gsLst>
              <a:lin ang="108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18 (</a:t>
              </a:r>
              <a:r>
                <a:rPr lang="en-US" dirty="0" err="1">
                  <a:solidFill>
                    <a:schemeClr val="tx1"/>
                  </a:solidFill>
                </a:rPr>
                <a:t>Tx</a:t>
              </a:r>
              <a:r>
                <a:rPr lang="en-US" dirty="0">
                  <a:solidFill>
                    <a:schemeClr val="tx1"/>
                  </a:solidFill>
                </a:rPr>
                <a:t> ID n48gfwmfdki)</a:t>
              </a:r>
            </a:p>
          </p:txBody>
        </p:sp>
        <p:sp>
          <p:nvSpPr>
            <p:cNvPr id="9" name="Rounded Rectangle 9"/>
            <p:cNvSpPr/>
            <p:nvPr/>
          </p:nvSpPr>
          <p:spPr>
            <a:xfrm>
              <a:off x="1400105" y="5203408"/>
              <a:ext cx="2723147" cy="529389"/>
            </a:xfrm>
            <a:prstGeom prst="roundRect">
              <a:avLst/>
            </a:prstGeom>
            <a:gradFill flip="none" rotWithShape="1">
              <a:gsLst>
                <a:gs pos="0">
                  <a:srgbClr val="1EA185"/>
                </a:gs>
                <a:gs pos="100000">
                  <a:schemeClr val="accent1">
                    <a:lumMod val="60000"/>
                    <a:lumOff val="40000"/>
                    <a:shade val="100000"/>
                    <a:satMod val="115000"/>
                  </a:schemeClr>
                </a:gs>
              </a:gsLst>
              <a:lin ang="108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21 (</a:t>
              </a:r>
              <a:r>
                <a:rPr lang="en-US" dirty="0" err="1">
                  <a:solidFill>
                    <a:schemeClr val="tx1"/>
                  </a:solidFill>
                </a:rPr>
                <a:t>Tx</a:t>
              </a:r>
              <a:r>
                <a:rPr lang="en-US" dirty="0">
                  <a:solidFill>
                    <a:schemeClr val="tx1"/>
                  </a:solidFill>
                </a:rPr>
                <a:t> ID 4f5f8njdoam4)</a:t>
              </a:r>
            </a:p>
          </p:txBody>
        </p:sp>
        <p:sp>
          <p:nvSpPr>
            <p:cNvPr id="10" name="Rounded Rectangle 5"/>
            <p:cNvSpPr/>
            <p:nvPr/>
          </p:nvSpPr>
          <p:spPr>
            <a:xfrm>
              <a:off x="5539502" y="3685395"/>
              <a:ext cx="1103504" cy="529389"/>
            </a:xfrm>
            <a:prstGeom prst="roundRect">
              <a:avLst/>
            </a:prstGeom>
            <a:solidFill>
              <a:srgbClr val="6FD5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? XMR</a:t>
              </a:r>
            </a:p>
          </p:txBody>
        </p:sp>
        <p:cxnSp>
          <p:nvCxnSpPr>
            <p:cNvPr id="11" name="Straight Connector 10"/>
            <p:cNvCxnSpPr/>
            <p:nvPr/>
          </p:nvCxnSpPr>
          <p:spPr>
            <a:xfrm>
              <a:off x="4625102" y="2435748"/>
              <a:ext cx="0" cy="3028685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4124787" y="2435748"/>
              <a:ext cx="500315" cy="0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4124787" y="3050372"/>
              <a:ext cx="500315" cy="0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4124787" y="3643224"/>
              <a:ext cx="500315" cy="0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4124787" y="4250257"/>
              <a:ext cx="500315" cy="0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4124787" y="4864881"/>
              <a:ext cx="500315" cy="0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4124787" y="5464433"/>
              <a:ext cx="500315" cy="0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4625102" y="3961979"/>
              <a:ext cx="914400" cy="0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6643006" y="3961979"/>
              <a:ext cx="914400" cy="0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ounded Rectangle 6"/>
            <p:cNvSpPr/>
            <p:nvPr/>
          </p:nvSpPr>
          <p:spPr>
            <a:xfrm>
              <a:off x="8068748" y="1871168"/>
              <a:ext cx="2723145" cy="529389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hfk5yndjdmnfirwm5dnu</a:t>
              </a:r>
            </a:p>
          </p:txBody>
        </p:sp>
        <p:sp>
          <p:nvSpPr>
            <p:cNvPr id="21" name="Rounded Rectangle 7"/>
            <p:cNvSpPr/>
            <p:nvPr/>
          </p:nvSpPr>
          <p:spPr>
            <a:xfrm>
              <a:off x="8068747" y="2477634"/>
              <a:ext cx="2723147" cy="529389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7yf8dji8fbwb4f5hdfdicnd</a:t>
              </a:r>
            </a:p>
          </p:txBody>
        </p:sp>
        <p:sp>
          <p:nvSpPr>
            <p:cNvPr id="22" name="Rounded Rectangle 8"/>
            <p:cNvSpPr/>
            <p:nvPr/>
          </p:nvSpPr>
          <p:spPr>
            <a:xfrm>
              <a:off x="8068746" y="3084100"/>
              <a:ext cx="2723147" cy="529389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ey5f8ne58nh5nogsefwjw</a:t>
              </a:r>
            </a:p>
          </p:txBody>
        </p:sp>
        <p:sp>
          <p:nvSpPr>
            <p:cNvPr id="23" name="Rounded Rectangle 9"/>
            <p:cNvSpPr/>
            <p:nvPr/>
          </p:nvSpPr>
          <p:spPr>
            <a:xfrm>
              <a:off x="8068748" y="3685678"/>
              <a:ext cx="2723147" cy="529389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58fmd8jhybwnng8nengf</a:t>
              </a:r>
            </a:p>
          </p:txBody>
        </p:sp>
        <p:sp>
          <p:nvSpPr>
            <p:cNvPr id="24" name="Rounded Rectangle 10"/>
            <p:cNvSpPr/>
            <p:nvPr/>
          </p:nvSpPr>
          <p:spPr>
            <a:xfrm>
              <a:off x="8068747" y="4292144"/>
              <a:ext cx="2723147" cy="529389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5hfnq835hng6iwfumwf8</a:t>
              </a:r>
            </a:p>
          </p:txBody>
        </p:sp>
        <p:sp>
          <p:nvSpPr>
            <p:cNvPr id="25" name="Rounded Rectangle 11"/>
            <p:cNvSpPr/>
            <p:nvPr/>
          </p:nvSpPr>
          <p:spPr>
            <a:xfrm>
              <a:off x="8068746" y="4898610"/>
              <a:ext cx="2723147" cy="529389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3348dqnqcb8vqfi8dfj65f</a:t>
              </a:r>
            </a:p>
          </p:txBody>
        </p:sp>
        <p:grpSp>
          <p:nvGrpSpPr>
            <p:cNvPr id="26" name="Group 25"/>
            <p:cNvGrpSpPr/>
            <p:nvPr/>
          </p:nvGrpSpPr>
          <p:grpSpPr>
            <a:xfrm flipH="1">
              <a:off x="7557405" y="2154913"/>
              <a:ext cx="500315" cy="3610450"/>
              <a:chOff x="5795267" y="2857754"/>
              <a:chExt cx="500315" cy="3610450"/>
            </a:xfrm>
          </p:grpSpPr>
          <p:cxnSp>
            <p:nvCxnSpPr>
              <p:cNvPr id="27" name="Straight Connector 26"/>
              <p:cNvCxnSpPr/>
              <p:nvPr/>
            </p:nvCxnSpPr>
            <p:spPr>
              <a:xfrm flipH="1">
                <a:off x="6295582" y="2857754"/>
                <a:ext cx="0" cy="3610450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>
              <a:xfrm>
                <a:off x="5795267" y="2857754"/>
                <a:ext cx="500315" cy="0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>
              <a:xfrm>
                <a:off x="5795267" y="3472378"/>
                <a:ext cx="500315" cy="0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>
              <a:xfrm>
                <a:off x="5795267" y="4065230"/>
                <a:ext cx="500315" cy="0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>
              <a:xfrm>
                <a:off x="5795267" y="4672263"/>
                <a:ext cx="500315" cy="0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>
              <a:xfrm>
                <a:off x="5795267" y="5286887"/>
                <a:ext cx="500315" cy="0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>
              <a:xfrm>
                <a:off x="5795267" y="5886439"/>
                <a:ext cx="500315" cy="0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5" name="Hexagon 34"/>
            <p:cNvSpPr/>
            <p:nvPr/>
          </p:nvSpPr>
          <p:spPr>
            <a:xfrm>
              <a:off x="8068746" y="5500187"/>
              <a:ext cx="3081475" cy="530352"/>
            </a:xfrm>
            <a:prstGeom prst="hexagon">
              <a:avLst/>
            </a:prstGeom>
            <a:solidFill>
              <a:srgbClr val="445469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alibri" charset="0"/>
                  <a:ea typeface="Calibri" charset="0"/>
                  <a:cs typeface="Calibri" charset="0"/>
                </a:rPr>
                <a:t>Commitment public key</a:t>
              </a:r>
            </a:p>
          </p:txBody>
        </p:sp>
        <p:cxnSp>
          <p:nvCxnSpPr>
            <p:cNvPr id="36" name="Straight Connector 35"/>
            <p:cNvCxnSpPr>
              <a:stCxn id="35" idx="3"/>
            </p:cNvCxnSpPr>
            <p:nvPr/>
          </p:nvCxnSpPr>
          <p:spPr>
            <a:xfrm flipH="1">
              <a:off x="7557405" y="5765363"/>
              <a:ext cx="511341" cy="0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68999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Mandatory Privacy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8200" y="2551447"/>
            <a:ext cx="4905375" cy="242887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39679" y="4980322"/>
            <a:ext cx="3902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MoneroBlocks.info 24 Feb 2016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248525" y="1866900"/>
            <a:ext cx="4105275" cy="43434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774462" y="6201846"/>
            <a:ext cx="3053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zcha.in 15 March 2017</a:t>
            </a:r>
          </a:p>
        </p:txBody>
      </p:sp>
    </p:spTree>
    <p:extLst>
      <p:ext uri="{BB962C8B-B14F-4D97-AF65-F5344CB8AC3E}">
        <p14:creationId xmlns:p14="http://schemas.microsoft.com/office/powerpoint/2010/main" val="2768579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A Brief History</a:t>
            </a:r>
          </a:p>
        </p:txBody>
      </p:sp>
      <p:sp>
        <p:nvSpPr>
          <p:cNvPr id="19" name="Circle: Hollow 18"/>
          <p:cNvSpPr/>
          <p:nvPr/>
        </p:nvSpPr>
        <p:spPr>
          <a:xfrm>
            <a:off x="612193" y="5221724"/>
            <a:ext cx="804101" cy="804101"/>
          </a:xfrm>
          <a:prstGeom prst="donut">
            <a:avLst>
              <a:gd name="adj" fmla="val 20000"/>
            </a:avLst>
          </a:prstGeom>
          <a:solidFill>
            <a:srgbClr val="575757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0" name="TextBox 9"/>
          <p:cNvSpPr txBox="1"/>
          <p:nvPr/>
        </p:nvSpPr>
        <p:spPr>
          <a:xfrm rot="17746107">
            <a:off x="852665" y="4545728"/>
            <a:ext cx="1095173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500" dirty="0"/>
              <a:t>2014</a:t>
            </a:r>
          </a:p>
        </p:txBody>
      </p:sp>
      <p:sp>
        <p:nvSpPr>
          <p:cNvPr id="20" name="Oval 19"/>
          <p:cNvSpPr/>
          <p:nvPr/>
        </p:nvSpPr>
        <p:spPr>
          <a:xfrm>
            <a:off x="1674592" y="5415084"/>
            <a:ext cx="417379" cy="417379"/>
          </a:xfrm>
          <a:prstGeom prst="ellipse">
            <a:avLst/>
          </a:prstGeom>
          <a:solidFill>
            <a:srgbClr val="9E605E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1" name="TextBox 20"/>
          <p:cNvSpPr txBox="1"/>
          <p:nvPr/>
        </p:nvSpPr>
        <p:spPr>
          <a:xfrm rot="17746107">
            <a:off x="1280808" y="4182561"/>
            <a:ext cx="21980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Apr Launched</a:t>
            </a:r>
          </a:p>
        </p:txBody>
      </p:sp>
      <p:sp>
        <p:nvSpPr>
          <p:cNvPr id="22" name="Oval 21"/>
          <p:cNvSpPr/>
          <p:nvPr/>
        </p:nvSpPr>
        <p:spPr>
          <a:xfrm>
            <a:off x="2350270" y="5446739"/>
            <a:ext cx="417379" cy="417379"/>
          </a:xfrm>
          <a:prstGeom prst="ellipse">
            <a:avLst/>
          </a:prstGeom>
          <a:solidFill>
            <a:srgbClr val="9E605E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3" name="TextBox 22"/>
          <p:cNvSpPr txBox="1"/>
          <p:nvPr/>
        </p:nvSpPr>
        <p:spPr>
          <a:xfrm rot="17746107">
            <a:off x="1946809" y="4193320"/>
            <a:ext cx="21904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Sept Attacked</a:t>
            </a:r>
          </a:p>
        </p:txBody>
      </p:sp>
      <p:sp>
        <p:nvSpPr>
          <p:cNvPr id="24" name="Circle: Hollow 23"/>
          <p:cNvSpPr/>
          <p:nvPr/>
        </p:nvSpPr>
        <p:spPr>
          <a:xfrm>
            <a:off x="3025947" y="5221722"/>
            <a:ext cx="804101" cy="804101"/>
          </a:xfrm>
          <a:prstGeom prst="donut">
            <a:avLst>
              <a:gd name="adj" fmla="val 20000"/>
            </a:avLst>
          </a:prstGeom>
          <a:solidFill>
            <a:srgbClr val="575757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5" name="TextBox 24"/>
          <p:cNvSpPr txBox="1"/>
          <p:nvPr/>
        </p:nvSpPr>
        <p:spPr>
          <a:xfrm rot="17746107">
            <a:off x="3256198" y="4500988"/>
            <a:ext cx="1095172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500" dirty="0"/>
              <a:t>2015</a:t>
            </a:r>
          </a:p>
        </p:txBody>
      </p:sp>
      <p:sp>
        <p:nvSpPr>
          <p:cNvPr id="26" name="Oval 25"/>
          <p:cNvSpPr/>
          <p:nvPr/>
        </p:nvSpPr>
        <p:spPr>
          <a:xfrm>
            <a:off x="4094556" y="5415084"/>
            <a:ext cx="417379" cy="417379"/>
          </a:xfrm>
          <a:prstGeom prst="ellipse">
            <a:avLst/>
          </a:prstGeom>
          <a:solidFill>
            <a:srgbClr val="9E605E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7" name="TextBox 26"/>
          <p:cNvSpPr txBox="1"/>
          <p:nvPr/>
        </p:nvSpPr>
        <p:spPr>
          <a:xfrm rot="17746107">
            <a:off x="3674145" y="4200500"/>
            <a:ext cx="22365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Jan MRL-0004</a:t>
            </a:r>
          </a:p>
        </p:txBody>
      </p:sp>
      <p:sp>
        <p:nvSpPr>
          <p:cNvPr id="28" name="Circle: Hollow 27"/>
          <p:cNvSpPr/>
          <p:nvPr/>
        </p:nvSpPr>
        <p:spPr>
          <a:xfrm>
            <a:off x="4751979" y="5221722"/>
            <a:ext cx="804101" cy="804101"/>
          </a:xfrm>
          <a:prstGeom prst="donut">
            <a:avLst>
              <a:gd name="adj" fmla="val 20000"/>
            </a:avLst>
          </a:prstGeom>
          <a:solidFill>
            <a:srgbClr val="575757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9" name="TextBox 28"/>
          <p:cNvSpPr txBox="1"/>
          <p:nvPr/>
        </p:nvSpPr>
        <p:spPr>
          <a:xfrm rot="17746107">
            <a:off x="4982230" y="4500988"/>
            <a:ext cx="1095172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500" dirty="0"/>
              <a:t>2016</a:t>
            </a:r>
          </a:p>
        </p:txBody>
      </p:sp>
      <p:sp>
        <p:nvSpPr>
          <p:cNvPr id="30" name="Oval 29"/>
          <p:cNvSpPr/>
          <p:nvPr/>
        </p:nvSpPr>
        <p:spPr>
          <a:xfrm>
            <a:off x="5843703" y="5415084"/>
            <a:ext cx="417379" cy="417379"/>
          </a:xfrm>
          <a:prstGeom prst="ellipse">
            <a:avLst/>
          </a:prstGeom>
          <a:solidFill>
            <a:srgbClr val="9E605E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31" name="TextBox 30"/>
          <p:cNvSpPr txBox="1"/>
          <p:nvPr/>
        </p:nvSpPr>
        <p:spPr>
          <a:xfrm rot="17746107">
            <a:off x="5167639" y="3799450"/>
            <a:ext cx="30686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March All </a:t>
            </a:r>
            <a:r>
              <a:rPr lang="en-US" sz="2800" dirty="0" err="1"/>
              <a:t>Tx</a:t>
            </a:r>
            <a:r>
              <a:rPr lang="en-US" sz="2800" dirty="0"/>
              <a:t> Private</a:t>
            </a:r>
          </a:p>
        </p:txBody>
      </p:sp>
      <p:sp>
        <p:nvSpPr>
          <p:cNvPr id="32" name="Circle: Hollow 31"/>
          <p:cNvSpPr/>
          <p:nvPr/>
        </p:nvSpPr>
        <p:spPr>
          <a:xfrm>
            <a:off x="7160748" y="5221722"/>
            <a:ext cx="804101" cy="804101"/>
          </a:xfrm>
          <a:prstGeom prst="donut">
            <a:avLst>
              <a:gd name="adj" fmla="val 20000"/>
            </a:avLst>
          </a:prstGeom>
          <a:solidFill>
            <a:srgbClr val="575757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33" name="TextBox 32"/>
          <p:cNvSpPr txBox="1"/>
          <p:nvPr/>
        </p:nvSpPr>
        <p:spPr>
          <a:xfrm rot="17746107">
            <a:off x="7390999" y="4500988"/>
            <a:ext cx="1095172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500" dirty="0"/>
              <a:t>2017</a:t>
            </a:r>
          </a:p>
        </p:txBody>
      </p:sp>
      <p:sp>
        <p:nvSpPr>
          <p:cNvPr id="34" name="Oval 33"/>
          <p:cNvSpPr/>
          <p:nvPr/>
        </p:nvSpPr>
        <p:spPr>
          <a:xfrm>
            <a:off x="6512843" y="5415084"/>
            <a:ext cx="417379" cy="417379"/>
          </a:xfrm>
          <a:prstGeom prst="ellipse">
            <a:avLst/>
          </a:prstGeom>
          <a:solidFill>
            <a:srgbClr val="9E605E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35" name="TextBox 34"/>
          <p:cNvSpPr txBox="1"/>
          <p:nvPr/>
        </p:nvSpPr>
        <p:spPr>
          <a:xfrm rot="17746107">
            <a:off x="6081363" y="4134435"/>
            <a:ext cx="23696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Dec GUI Beta 1</a:t>
            </a:r>
          </a:p>
        </p:txBody>
      </p:sp>
      <p:sp>
        <p:nvSpPr>
          <p:cNvPr id="36" name="Oval 35"/>
          <p:cNvSpPr/>
          <p:nvPr/>
        </p:nvSpPr>
        <p:spPr>
          <a:xfrm>
            <a:off x="8210466" y="5415085"/>
            <a:ext cx="417379" cy="417379"/>
          </a:xfrm>
          <a:prstGeom prst="ellipse">
            <a:avLst/>
          </a:prstGeom>
          <a:solidFill>
            <a:srgbClr val="9E605E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37" name="TextBox 36"/>
          <p:cNvSpPr txBox="1"/>
          <p:nvPr/>
        </p:nvSpPr>
        <p:spPr>
          <a:xfrm rot="17746107">
            <a:off x="7931955" y="4407150"/>
            <a:ext cx="17429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Jan </a:t>
            </a:r>
            <a:r>
              <a:rPr lang="en-US" sz="2800" dirty="0" err="1"/>
              <a:t>RingCT</a:t>
            </a:r>
            <a:endParaRPr lang="en-US" sz="2800" dirty="0"/>
          </a:p>
        </p:txBody>
      </p:sp>
      <p:sp>
        <p:nvSpPr>
          <p:cNvPr id="38" name="Oval 37"/>
          <p:cNvSpPr/>
          <p:nvPr/>
        </p:nvSpPr>
        <p:spPr>
          <a:xfrm>
            <a:off x="8914919" y="5405576"/>
            <a:ext cx="417379" cy="417379"/>
          </a:xfrm>
          <a:prstGeom prst="ellipse">
            <a:avLst/>
          </a:prstGeom>
          <a:solidFill>
            <a:srgbClr val="9E605E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39" name="TextBox 38"/>
          <p:cNvSpPr txBox="1"/>
          <p:nvPr/>
        </p:nvSpPr>
        <p:spPr>
          <a:xfrm rot="17746107">
            <a:off x="7745594" y="2953858"/>
            <a:ext cx="49683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Feb Critical Vulnerability Patched</a:t>
            </a:r>
          </a:p>
        </p:txBody>
      </p:sp>
      <p:sp>
        <p:nvSpPr>
          <p:cNvPr id="40" name="Oval 39"/>
          <p:cNvSpPr/>
          <p:nvPr/>
        </p:nvSpPr>
        <p:spPr>
          <a:xfrm>
            <a:off x="9583528" y="5402752"/>
            <a:ext cx="417379" cy="417379"/>
          </a:xfrm>
          <a:prstGeom prst="ellipse">
            <a:avLst/>
          </a:prstGeom>
          <a:solidFill>
            <a:srgbClr val="9E605E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41" name="TextBox 40"/>
          <p:cNvSpPr txBox="1"/>
          <p:nvPr/>
        </p:nvSpPr>
        <p:spPr>
          <a:xfrm rot="17746107">
            <a:off x="9252109" y="4250439"/>
            <a:ext cx="20733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Apr </a:t>
            </a:r>
            <a:r>
              <a:rPr lang="en-US" sz="2800" dirty="0" err="1"/>
              <a:t>Hardfork</a:t>
            </a:r>
            <a:endParaRPr lang="en-US" sz="2800" dirty="0"/>
          </a:p>
        </p:txBody>
      </p:sp>
      <p:sp>
        <p:nvSpPr>
          <p:cNvPr id="42" name="Oval 41"/>
          <p:cNvSpPr/>
          <p:nvPr/>
        </p:nvSpPr>
        <p:spPr>
          <a:xfrm>
            <a:off x="10252137" y="5491479"/>
            <a:ext cx="228600" cy="228600"/>
          </a:xfrm>
          <a:prstGeom prst="ellipse">
            <a:avLst/>
          </a:prstGeom>
          <a:solidFill>
            <a:srgbClr val="9E605E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43" name="Oval 42"/>
          <p:cNvSpPr/>
          <p:nvPr/>
        </p:nvSpPr>
        <p:spPr>
          <a:xfrm>
            <a:off x="10765414" y="5499965"/>
            <a:ext cx="228600" cy="228600"/>
          </a:xfrm>
          <a:prstGeom prst="ellipse">
            <a:avLst/>
          </a:prstGeom>
          <a:solidFill>
            <a:srgbClr val="9E605E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44" name="Oval 43"/>
          <p:cNvSpPr/>
          <p:nvPr/>
        </p:nvSpPr>
        <p:spPr>
          <a:xfrm>
            <a:off x="11278691" y="5491479"/>
            <a:ext cx="228600" cy="228600"/>
          </a:xfrm>
          <a:prstGeom prst="ellipse">
            <a:avLst/>
          </a:prstGeom>
          <a:solidFill>
            <a:srgbClr val="9E605E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3" name="TextBox 2"/>
          <p:cNvSpPr txBox="1"/>
          <p:nvPr/>
        </p:nvSpPr>
        <p:spPr>
          <a:xfrm>
            <a:off x="4889580" y="6624173"/>
            <a:ext cx="24128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/>
              <a:t>Adapted from Scott </a:t>
            </a:r>
            <a:r>
              <a:rPr lang="en-US" sz="1000" dirty="0" err="1"/>
              <a:t>Anecito’s</a:t>
            </a:r>
            <a:r>
              <a:rPr lang="en-US" sz="1000" dirty="0"/>
              <a:t> Presentation</a:t>
            </a:r>
          </a:p>
        </p:txBody>
      </p:sp>
    </p:spTree>
    <p:extLst>
      <p:ext uri="{BB962C8B-B14F-4D97-AF65-F5344CB8AC3E}">
        <p14:creationId xmlns:p14="http://schemas.microsoft.com/office/powerpoint/2010/main" val="3819568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000"/>
                            </p:stCondLst>
                            <p:childTnLst>
                              <p:par>
                                <p:cTn id="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2500"/>
                            </p:stCondLst>
                            <p:childTnLst>
                              <p:par>
                                <p:cTn id="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3000"/>
                            </p:stCondLst>
                            <p:childTnLst>
                              <p:par>
                                <p:cTn id="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3500"/>
                            </p:stCondLst>
                            <p:childTnLst>
                              <p:par>
                                <p:cTn id="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/>
      <p:bldP spid="21" grpId="0"/>
      <p:bldP spid="23" grpId="0"/>
      <p:bldP spid="25" grpId="0"/>
      <p:bldP spid="27" grpId="0"/>
      <p:bldP spid="29" grpId="0"/>
      <p:bldP spid="31" grpId="0"/>
      <p:bldP spid="33" grpId="0"/>
      <p:bldP spid="35" grpId="0"/>
      <p:bldP spid="37" grpId="0"/>
      <p:bldP spid="39" grpId="0"/>
      <p:bldP spid="4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The Infamous GUI</a:t>
            </a:r>
          </a:p>
        </p:txBody>
      </p:sp>
      <p:pic>
        <p:nvPicPr>
          <p:cNvPr id="3074" name="Picture 2" descr="https://www.monero.how/images/gui-wallet-mai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0495" y="1690688"/>
            <a:ext cx="5811009" cy="4797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2413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err="1"/>
              <a:t>MyMonero</a:t>
            </a:r>
            <a:r>
              <a:rPr lang="en-US" b="1" dirty="0"/>
              <a:t> Lightweight Wallet</a:t>
            </a:r>
          </a:p>
        </p:txBody>
      </p:sp>
      <p:pic>
        <p:nvPicPr>
          <p:cNvPr id="2050" name="Picture 2" descr="Desktop Screenshot: Welcome to MyMonero! Let's get started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7550" y="1472648"/>
            <a:ext cx="56769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7835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Welcome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08" t="16221" r="4055"/>
          <a:stretch/>
        </p:blipFill>
        <p:spPr>
          <a:xfrm>
            <a:off x="6520653" y="1917293"/>
            <a:ext cx="5048496" cy="3815659"/>
          </a:xfrm>
        </p:spPr>
      </p:pic>
      <p:sp>
        <p:nvSpPr>
          <p:cNvPr id="5" name="TextBox 4"/>
          <p:cNvSpPr txBox="1"/>
          <p:nvPr/>
        </p:nvSpPr>
        <p:spPr>
          <a:xfrm>
            <a:off x="245234" y="2523814"/>
            <a:ext cx="448911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Justin Ehrenhofer</a:t>
            </a:r>
          </a:p>
          <a:p>
            <a:endParaRPr lang="en-US" sz="2400" dirty="0"/>
          </a:p>
          <a:p>
            <a:r>
              <a:rPr lang="en-US" sz="2400" dirty="0"/>
              <a:t>Finance</a:t>
            </a:r>
          </a:p>
          <a:p>
            <a:r>
              <a:rPr lang="en-US" sz="2400" dirty="0"/>
              <a:t>Management Information Systems</a:t>
            </a:r>
          </a:p>
          <a:p>
            <a:endParaRPr lang="en-US" sz="2400" dirty="0"/>
          </a:p>
          <a:p>
            <a:r>
              <a:rPr lang="en-US" sz="2400" dirty="0"/>
              <a:t>/u/</a:t>
            </a:r>
            <a:r>
              <a:rPr lang="en-US" sz="2400" dirty="0" err="1"/>
              <a:t>SamsungGalaxyPlayer</a:t>
            </a:r>
            <a:r>
              <a:rPr lang="en-US" sz="2400" dirty="0"/>
              <a:t> or </a:t>
            </a:r>
            <a:r>
              <a:rPr lang="en-US" sz="2400" dirty="0" err="1"/>
              <a:t>sgp</a:t>
            </a:r>
            <a:r>
              <a:rPr lang="en-US" sz="2400" dirty="0"/>
              <a:t>_</a:t>
            </a:r>
          </a:p>
        </p:txBody>
      </p:sp>
      <p:pic>
        <p:nvPicPr>
          <p:cNvPr id="2050" name="Picture 2" descr="Image result for university of minnesot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6611" y="5665264"/>
            <a:ext cx="5664835" cy="1332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university of vienna economics and busines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1219" y="5102740"/>
            <a:ext cx="2170510" cy="1125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ounded Rectangle 5"/>
          <p:cNvSpPr/>
          <p:nvPr/>
        </p:nvSpPr>
        <p:spPr>
          <a:xfrm>
            <a:off x="6688717" y="5959557"/>
            <a:ext cx="4712368" cy="689811"/>
          </a:xfrm>
          <a:prstGeom prst="roundRect">
            <a:avLst/>
          </a:prstGeom>
          <a:solidFill>
            <a:srgbClr val="8B2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i="1" dirty="0"/>
              <a:t>CryptoUMN.com</a:t>
            </a:r>
          </a:p>
        </p:txBody>
      </p:sp>
    </p:spTree>
    <p:extLst>
      <p:ext uri="{BB962C8B-B14F-4D97-AF65-F5344CB8AC3E}">
        <p14:creationId xmlns:p14="http://schemas.microsoft.com/office/powerpoint/2010/main" val="118715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6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val 14"/>
          <p:cNvSpPr/>
          <p:nvPr/>
        </p:nvSpPr>
        <p:spPr>
          <a:xfrm>
            <a:off x="8577098" y="2696686"/>
            <a:ext cx="1716506" cy="1716506"/>
          </a:xfrm>
          <a:prstGeom prst="ellipse">
            <a:avLst/>
          </a:prstGeom>
          <a:solidFill>
            <a:srgbClr val="BDD7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6378143" y="2696686"/>
            <a:ext cx="1716506" cy="1716506"/>
          </a:xfrm>
          <a:prstGeom prst="ellipse">
            <a:avLst/>
          </a:prstGeom>
          <a:solidFill>
            <a:srgbClr val="BDD7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4135143" y="2696686"/>
            <a:ext cx="1716506" cy="1716506"/>
          </a:xfrm>
          <a:prstGeom prst="ellipse">
            <a:avLst/>
          </a:prstGeom>
          <a:solidFill>
            <a:srgbClr val="BDD7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875729" y="2699545"/>
            <a:ext cx="1716506" cy="1716506"/>
          </a:xfrm>
          <a:prstGeom prst="ellipse">
            <a:avLst/>
          </a:prstGeom>
          <a:solidFill>
            <a:srgbClr val="BDD7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Regulatory Compliance and Transparency</a:t>
            </a:r>
          </a:p>
        </p:txBody>
      </p:sp>
      <p:sp>
        <p:nvSpPr>
          <p:cNvPr id="5" name="Oval 14"/>
          <p:cNvSpPr>
            <a:spLocks noChangeArrowheads="1"/>
          </p:cNvSpPr>
          <p:nvPr/>
        </p:nvSpPr>
        <p:spPr bwMode="auto">
          <a:xfrm>
            <a:off x="9435351" y="3596667"/>
            <a:ext cx="104134" cy="106903"/>
          </a:xfrm>
          <a:prstGeom prst="ellipse">
            <a:avLst/>
          </a:prstGeom>
          <a:solidFill>
            <a:srgbClr val="575757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74314" tIns="37157" rIns="74314" bIns="37157" numCol="1" anchor="t" anchorCtr="0" compatLnSpc="1">
            <a:prstTxWarp prst="textNoShape">
              <a:avLst/>
            </a:prstTxWarp>
          </a:bodyPr>
          <a:lstStyle/>
          <a:p>
            <a:endParaRPr lang="id-ID" sz="2926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6" name="Freeform 15"/>
          <p:cNvSpPr>
            <a:spLocks noEditPoints="1"/>
          </p:cNvSpPr>
          <p:nvPr/>
        </p:nvSpPr>
        <p:spPr bwMode="auto">
          <a:xfrm>
            <a:off x="9010592" y="3143776"/>
            <a:ext cx="874179" cy="822326"/>
          </a:xfrm>
          <a:custGeom>
            <a:avLst/>
            <a:gdLst>
              <a:gd name="T0" fmla="*/ 116 w 132"/>
              <a:gd name="T1" fmla="*/ 48 h 124"/>
              <a:gd name="T2" fmla="*/ 116 w 132"/>
              <a:gd name="T3" fmla="*/ 22 h 124"/>
              <a:gd name="T4" fmla="*/ 104 w 132"/>
              <a:gd name="T5" fmla="*/ 0 h 124"/>
              <a:gd name="T6" fmla="*/ 22 w 132"/>
              <a:gd name="T7" fmla="*/ 0 h 124"/>
              <a:gd name="T8" fmla="*/ 0 w 132"/>
              <a:gd name="T9" fmla="*/ 102 h 124"/>
              <a:gd name="T10" fmla="*/ 94 w 132"/>
              <a:gd name="T11" fmla="*/ 124 h 124"/>
              <a:gd name="T12" fmla="*/ 116 w 132"/>
              <a:gd name="T13" fmla="*/ 96 h 124"/>
              <a:gd name="T14" fmla="*/ 116 w 132"/>
              <a:gd name="T15" fmla="*/ 48 h 124"/>
              <a:gd name="T16" fmla="*/ 88 w 132"/>
              <a:gd name="T17" fmla="*/ 8 h 124"/>
              <a:gd name="T18" fmla="*/ 108 w 132"/>
              <a:gd name="T19" fmla="*/ 12 h 124"/>
              <a:gd name="T20" fmla="*/ 108 w 132"/>
              <a:gd name="T21" fmla="*/ 24 h 124"/>
              <a:gd name="T22" fmla="*/ 104 w 132"/>
              <a:gd name="T23" fmla="*/ 36 h 124"/>
              <a:gd name="T24" fmla="*/ 104 w 132"/>
              <a:gd name="T25" fmla="*/ 32 h 124"/>
              <a:gd name="T26" fmla="*/ 104 w 132"/>
              <a:gd name="T27" fmla="*/ 16 h 124"/>
              <a:gd name="T28" fmla="*/ 16 w 132"/>
              <a:gd name="T29" fmla="*/ 12 h 124"/>
              <a:gd name="T30" fmla="*/ 12 w 132"/>
              <a:gd name="T31" fmla="*/ 24 h 124"/>
              <a:gd name="T32" fmla="*/ 8 w 132"/>
              <a:gd name="T33" fmla="*/ 22 h 124"/>
              <a:gd name="T34" fmla="*/ 100 w 132"/>
              <a:gd name="T35" fmla="*/ 20 h 124"/>
              <a:gd name="T36" fmla="*/ 16 w 132"/>
              <a:gd name="T37" fmla="*/ 16 h 124"/>
              <a:gd name="T38" fmla="*/ 100 w 132"/>
              <a:gd name="T39" fmla="*/ 20 h 124"/>
              <a:gd name="T40" fmla="*/ 100 w 132"/>
              <a:gd name="T41" fmla="*/ 28 h 124"/>
              <a:gd name="T42" fmla="*/ 16 w 132"/>
              <a:gd name="T43" fmla="*/ 24 h 124"/>
              <a:gd name="T44" fmla="*/ 100 w 132"/>
              <a:gd name="T45" fmla="*/ 32 h 124"/>
              <a:gd name="T46" fmla="*/ 88 w 132"/>
              <a:gd name="T47" fmla="*/ 36 h 124"/>
              <a:gd name="T48" fmla="*/ 16 w 132"/>
              <a:gd name="T49" fmla="*/ 35 h 124"/>
              <a:gd name="T50" fmla="*/ 100 w 132"/>
              <a:gd name="T51" fmla="*/ 32 h 124"/>
              <a:gd name="T52" fmla="*/ 94 w 132"/>
              <a:gd name="T53" fmla="*/ 116 h 124"/>
              <a:gd name="T54" fmla="*/ 8 w 132"/>
              <a:gd name="T55" fmla="*/ 102 h 124"/>
              <a:gd name="T56" fmla="*/ 22 w 132"/>
              <a:gd name="T57" fmla="*/ 44 h 124"/>
              <a:gd name="T58" fmla="*/ 104 w 132"/>
              <a:gd name="T59" fmla="*/ 44 h 124"/>
              <a:gd name="T60" fmla="*/ 108 w 132"/>
              <a:gd name="T61" fmla="*/ 56 h 124"/>
              <a:gd name="T62" fmla="*/ 52 w 132"/>
              <a:gd name="T63" fmla="*/ 76 h 124"/>
              <a:gd name="T64" fmla="*/ 108 w 132"/>
              <a:gd name="T65" fmla="*/ 96 h 124"/>
              <a:gd name="T66" fmla="*/ 113 w 132"/>
              <a:gd name="T67" fmla="*/ 88 h 124"/>
              <a:gd name="T68" fmla="*/ 60 w 132"/>
              <a:gd name="T69" fmla="*/ 76 h 124"/>
              <a:gd name="T70" fmla="*/ 108 w 132"/>
              <a:gd name="T71" fmla="*/ 64 h 124"/>
              <a:gd name="T72" fmla="*/ 115 w 132"/>
              <a:gd name="T73" fmla="*/ 59 h 124"/>
              <a:gd name="T74" fmla="*/ 120 w 132"/>
              <a:gd name="T75" fmla="*/ 72 h 1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32" h="124">
                <a:moveTo>
                  <a:pt x="116" y="48"/>
                </a:moveTo>
                <a:cubicBezTo>
                  <a:pt x="116" y="48"/>
                  <a:pt x="116" y="48"/>
                  <a:pt x="116" y="48"/>
                </a:cubicBezTo>
                <a:cubicBezTo>
                  <a:pt x="116" y="24"/>
                  <a:pt x="116" y="24"/>
                  <a:pt x="116" y="24"/>
                </a:cubicBezTo>
                <a:cubicBezTo>
                  <a:pt x="116" y="22"/>
                  <a:pt x="116" y="22"/>
                  <a:pt x="116" y="22"/>
                </a:cubicBezTo>
                <a:cubicBezTo>
                  <a:pt x="116" y="12"/>
                  <a:pt x="116" y="12"/>
                  <a:pt x="116" y="12"/>
                </a:cubicBezTo>
                <a:cubicBezTo>
                  <a:pt x="116" y="5"/>
                  <a:pt x="111" y="0"/>
                  <a:pt x="104" y="0"/>
                </a:cubicBezTo>
                <a:cubicBezTo>
                  <a:pt x="88" y="0"/>
                  <a:pt x="88" y="0"/>
                  <a:pt x="88" y="0"/>
                </a:cubicBezTo>
                <a:cubicBezTo>
                  <a:pt x="22" y="0"/>
                  <a:pt x="22" y="0"/>
                  <a:pt x="22" y="0"/>
                </a:cubicBezTo>
                <a:cubicBezTo>
                  <a:pt x="10" y="0"/>
                  <a:pt x="0" y="10"/>
                  <a:pt x="0" y="22"/>
                </a:cubicBezTo>
                <a:cubicBezTo>
                  <a:pt x="0" y="102"/>
                  <a:pt x="0" y="102"/>
                  <a:pt x="0" y="102"/>
                </a:cubicBezTo>
                <a:cubicBezTo>
                  <a:pt x="0" y="114"/>
                  <a:pt x="10" y="124"/>
                  <a:pt x="22" y="124"/>
                </a:cubicBezTo>
                <a:cubicBezTo>
                  <a:pt x="94" y="124"/>
                  <a:pt x="94" y="124"/>
                  <a:pt x="94" y="124"/>
                </a:cubicBezTo>
                <a:cubicBezTo>
                  <a:pt x="106" y="124"/>
                  <a:pt x="116" y="114"/>
                  <a:pt x="116" y="102"/>
                </a:cubicBezTo>
                <a:cubicBezTo>
                  <a:pt x="116" y="96"/>
                  <a:pt x="116" y="96"/>
                  <a:pt x="116" y="96"/>
                </a:cubicBezTo>
                <a:cubicBezTo>
                  <a:pt x="116" y="96"/>
                  <a:pt x="116" y="96"/>
                  <a:pt x="116" y="96"/>
                </a:cubicBezTo>
                <a:cubicBezTo>
                  <a:pt x="132" y="84"/>
                  <a:pt x="132" y="60"/>
                  <a:pt x="116" y="48"/>
                </a:cubicBezTo>
                <a:close/>
                <a:moveTo>
                  <a:pt x="22" y="8"/>
                </a:moveTo>
                <a:cubicBezTo>
                  <a:pt x="88" y="8"/>
                  <a:pt x="88" y="8"/>
                  <a:pt x="88" y="8"/>
                </a:cubicBezTo>
                <a:cubicBezTo>
                  <a:pt x="104" y="8"/>
                  <a:pt x="104" y="8"/>
                  <a:pt x="104" y="8"/>
                </a:cubicBezTo>
                <a:cubicBezTo>
                  <a:pt x="106" y="8"/>
                  <a:pt x="108" y="10"/>
                  <a:pt x="108" y="12"/>
                </a:cubicBezTo>
                <a:cubicBezTo>
                  <a:pt x="108" y="22"/>
                  <a:pt x="108" y="22"/>
                  <a:pt x="108" y="22"/>
                </a:cubicBezTo>
                <a:cubicBezTo>
                  <a:pt x="108" y="24"/>
                  <a:pt x="108" y="24"/>
                  <a:pt x="108" y="24"/>
                </a:cubicBezTo>
                <a:cubicBezTo>
                  <a:pt x="108" y="37"/>
                  <a:pt x="108" y="37"/>
                  <a:pt x="108" y="37"/>
                </a:cubicBezTo>
                <a:cubicBezTo>
                  <a:pt x="107" y="36"/>
                  <a:pt x="105" y="36"/>
                  <a:pt x="104" y="36"/>
                </a:cubicBezTo>
                <a:cubicBezTo>
                  <a:pt x="104" y="36"/>
                  <a:pt x="104" y="36"/>
                  <a:pt x="104" y="36"/>
                </a:cubicBezTo>
                <a:cubicBezTo>
                  <a:pt x="104" y="32"/>
                  <a:pt x="104" y="32"/>
                  <a:pt x="104" y="32"/>
                </a:cubicBezTo>
                <a:cubicBezTo>
                  <a:pt x="104" y="24"/>
                  <a:pt x="104" y="24"/>
                  <a:pt x="104" y="24"/>
                </a:cubicBezTo>
                <a:cubicBezTo>
                  <a:pt x="104" y="16"/>
                  <a:pt x="104" y="16"/>
                  <a:pt x="104" y="16"/>
                </a:cubicBezTo>
                <a:cubicBezTo>
                  <a:pt x="104" y="14"/>
                  <a:pt x="102" y="12"/>
                  <a:pt x="100" y="12"/>
                </a:cubicBezTo>
                <a:cubicBezTo>
                  <a:pt x="16" y="12"/>
                  <a:pt x="16" y="12"/>
                  <a:pt x="16" y="12"/>
                </a:cubicBezTo>
                <a:cubicBezTo>
                  <a:pt x="14" y="12"/>
                  <a:pt x="12" y="14"/>
                  <a:pt x="12" y="16"/>
                </a:cubicBezTo>
                <a:cubicBezTo>
                  <a:pt x="12" y="24"/>
                  <a:pt x="12" y="24"/>
                  <a:pt x="12" y="24"/>
                </a:cubicBezTo>
                <a:cubicBezTo>
                  <a:pt x="12" y="32"/>
                  <a:pt x="12" y="32"/>
                  <a:pt x="12" y="32"/>
                </a:cubicBezTo>
                <a:cubicBezTo>
                  <a:pt x="10" y="29"/>
                  <a:pt x="8" y="26"/>
                  <a:pt x="8" y="22"/>
                </a:cubicBezTo>
                <a:cubicBezTo>
                  <a:pt x="8" y="14"/>
                  <a:pt x="14" y="8"/>
                  <a:pt x="22" y="8"/>
                </a:cubicBezTo>
                <a:close/>
                <a:moveTo>
                  <a:pt x="100" y="20"/>
                </a:moveTo>
                <a:cubicBezTo>
                  <a:pt x="16" y="20"/>
                  <a:pt x="16" y="20"/>
                  <a:pt x="16" y="20"/>
                </a:cubicBezTo>
                <a:cubicBezTo>
                  <a:pt x="16" y="16"/>
                  <a:pt x="16" y="16"/>
                  <a:pt x="16" y="16"/>
                </a:cubicBezTo>
                <a:cubicBezTo>
                  <a:pt x="100" y="16"/>
                  <a:pt x="100" y="16"/>
                  <a:pt x="100" y="16"/>
                </a:cubicBezTo>
                <a:lnTo>
                  <a:pt x="100" y="20"/>
                </a:lnTo>
                <a:close/>
                <a:moveTo>
                  <a:pt x="100" y="24"/>
                </a:moveTo>
                <a:cubicBezTo>
                  <a:pt x="100" y="28"/>
                  <a:pt x="100" y="28"/>
                  <a:pt x="100" y="28"/>
                </a:cubicBezTo>
                <a:cubicBezTo>
                  <a:pt x="16" y="28"/>
                  <a:pt x="16" y="28"/>
                  <a:pt x="16" y="28"/>
                </a:cubicBezTo>
                <a:cubicBezTo>
                  <a:pt x="16" y="24"/>
                  <a:pt x="16" y="24"/>
                  <a:pt x="16" y="24"/>
                </a:cubicBezTo>
                <a:lnTo>
                  <a:pt x="100" y="24"/>
                </a:lnTo>
                <a:close/>
                <a:moveTo>
                  <a:pt x="100" y="32"/>
                </a:moveTo>
                <a:cubicBezTo>
                  <a:pt x="100" y="36"/>
                  <a:pt x="100" y="36"/>
                  <a:pt x="100" y="36"/>
                </a:cubicBezTo>
                <a:cubicBezTo>
                  <a:pt x="88" y="36"/>
                  <a:pt x="88" y="36"/>
                  <a:pt x="88" y="36"/>
                </a:cubicBezTo>
                <a:cubicBezTo>
                  <a:pt x="22" y="36"/>
                  <a:pt x="22" y="36"/>
                  <a:pt x="22" y="36"/>
                </a:cubicBezTo>
                <a:cubicBezTo>
                  <a:pt x="20" y="36"/>
                  <a:pt x="18" y="35"/>
                  <a:pt x="16" y="35"/>
                </a:cubicBezTo>
                <a:cubicBezTo>
                  <a:pt x="16" y="32"/>
                  <a:pt x="16" y="32"/>
                  <a:pt x="16" y="32"/>
                </a:cubicBezTo>
                <a:lnTo>
                  <a:pt x="100" y="32"/>
                </a:lnTo>
                <a:close/>
                <a:moveTo>
                  <a:pt x="108" y="102"/>
                </a:moveTo>
                <a:cubicBezTo>
                  <a:pt x="108" y="110"/>
                  <a:pt x="102" y="116"/>
                  <a:pt x="94" y="116"/>
                </a:cubicBezTo>
                <a:cubicBezTo>
                  <a:pt x="22" y="116"/>
                  <a:pt x="22" y="116"/>
                  <a:pt x="22" y="116"/>
                </a:cubicBezTo>
                <a:cubicBezTo>
                  <a:pt x="14" y="116"/>
                  <a:pt x="8" y="110"/>
                  <a:pt x="8" y="102"/>
                </a:cubicBezTo>
                <a:cubicBezTo>
                  <a:pt x="8" y="39"/>
                  <a:pt x="8" y="39"/>
                  <a:pt x="8" y="39"/>
                </a:cubicBezTo>
                <a:cubicBezTo>
                  <a:pt x="12" y="42"/>
                  <a:pt x="17" y="44"/>
                  <a:pt x="22" y="44"/>
                </a:cubicBezTo>
                <a:cubicBezTo>
                  <a:pt x="88" y="44"/>
                  <a:pt x="88" y="44"/>
                  <a:pt x="88" y="44"/>
                </a:cubicBezTo>
                <a:cubicBezTo>
                  <a:pt x="104" y="44"/>
                  <a:pt x="104" y="44"/>
                  <a:pt x="104" y="44"/>
                </a:cubicBezTo>
                <a:cubicBezTo>
                  <a:pt x="106" y="44"/>
                  <a:pt x="108" y="46"/>
                  <a:pt x="108" y="48"/>
                </a:cubicBezTo>
                <a:cubicBezTo>
                  <a:pt x="108" y="56"/>
                  <a:pt x="108" y="56"/>
                  <a:pt x="108" y="56"/>
                </a:cubicBezTo>
                <a:cubicBezTo>
                  <a:pt x="72" y="56"/>
                  <a:pt x="72" y="56"/>
                  <a:pt x="72" y="56"/>
                </a:cubicBezTo>
                <a:cubicBezTo>
                  <a:pt x="61" y="56"/>
                  <a:pt x="52" y="65"/>
                  <a:pt x="52" y="76"/>
                </a:cubicBezTo>
                <a:cubicBezTo>
                  <a:pt x="52" y="87"/>
                  <a:pt x="61" y="96"/>
                  <a:pt x="72" y="96"/>
                </a:cubicBezTo>
                <a:cubicBezTo>
                  <a:pt x="108" y="96"/>
                  <a:pt x="108" y="96"/>
                  <a:pt x="108" y="96"/>
                </a:cubicBezTo>
                <a:lnTo>
                  <a:pt x="108" y="102"/>
                </a:lnTo>
                <a:close/>
                <a:moveTo>
                  <a:pt x="113" y="88"/>
                </a:moveTo>
                <a:cubicBezTo>
                  <a:pt x="72" y="88"/>
                  <a:pt x="72" y="88"/>
                  <a:pt x="72" y="88"/>
                </a:cubicBezTo>
                <a:cubicBezTo>
                  <a:pt x="65" y="88"/>
                  <a:pt x="60" y="83"/>
                  <a:pt x="60" y="76"/>
                </a:cubicBezTo>
                <a:cubicBezTo>
                  <a:pt x="60" y="69"/>
                  <a:pt x="65" y="64"/>
                  <a:pt x="72" y="64"/>
                </a:cubicBezTo>
                <a:cubicBezTo>
                  <a:pt x="108" y="64"/>
                  <a:pt x="108" y="64"/>
                  <a:pt x="108" y="64"/>
                </a:cubicBezTo>
                <a:cubicBezTo>
                  <a:pt x="110" y="64"/>
                  <a:pt x="113" y="63"/>
                  <a:pt x="114" y="61"/>
                </a:cubicBezTo>
                <a:cubicBezTo>
                  <a:pt x="115" y="60"/>
                  <a:pt x="115" y="60"/>
                  <a:pt x="115" y="59"/>
                </a:cubicBezTo>
                <a:cubicBezTo>
                  <a:pt x="115" y="59"/>
                  <a:pt x="116" y="59"/>
                  <a:pt x="116" y="59"/>
                </a:cubicBezTo>
                <a:cubicBezTo>
                  <a:pt x="118" y="62"/>
                  <a:pt x="120" y="67"/>
                  <a:pt x="120" y="72"/>
                </a:cubicBezTo>
                <a:cubicBezTo>
                  <a:pt x="120" y="78"/>
                  <a:pt x="118" y="84"/>
                  <a:pt x="113" y="88"/>
                </a:cubicBezTo>
                <a:close/>
              </a:path>
            </a:pathLst>
          </a:custGeom>
          <a:solidFill>
            <a:srgbClr val="575757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74314" tIns="37157" rIns="74314" bIns="37157" numCol="1" anchor="t" anchorCtr="0" compatLnSpc="1">
            <a:prstTxWarp prst="textNoShape">
              <a:avLst/>
            </a:prstTxWarp>
          </a:bodyPr>
          <a:lstStyle/>
          <a:p>
            <a:endParaRPr lang="id-ID" sz="2926" dirty="0"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7" name="Picture 6" descr="businessman96.emf"/>
          <p:cNvPicPr>
            <a:picLocks noChangeAspect="1"/>
          </p:cNvPicPr>
          <p:nvPr/>
        </p:nvPicPr>
        <p:blipFill>
          <a:blip r:embed="rId2" cstate="email">
            <a:duotone>
              <a:prstClr val="black"/>
              <a:schemeClr val="tx1">
                <a:tint val="45000"/>
                <a:satMod val="400000"/>
              </a:schemeClr>
            </a:duotone>
            <a:lum bright="-40000" contrast="-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7934" y="3022403"/>
            <a:ext cx="1070923" cy="1070923"/>
          </a:xfrm>
          <a:prstGeom prst="rect">
            <a:avLst/>
          </a:prstGeom>
        </p:spPr>
      </p:pic>
      <p:pic>
        <p:nvPicPr>
          <p:cNvPr id="8" name="Picture 7" descr="web25.emf"/>
          <p:cNvPicPr>
            <a:picLocks noChangeAspect="1"/>
          </p:cNvPicPr>
          <p:nvPr/>
        </p:nvPicPr>
        <p:blipFill>
          <a:blip r:embed="rId3" cstate="email">
            <a:duotone>
              <a:prstClr val="black"/>
              <a:schemeClr val="tx1">
                <a:tint val="45000"/>
                <a:satMod val="400000"/>
              </a:schemeClr>
            </a:duotone>
            <a:lum bright="-40000" contrast="-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8427" y="3159384"/>
            <a:ext cx="791110" cy="791110"/>
          </a:xfrm>
          <a:prstGeom prst="rect">
            <a:avLst/>
          </a:prstGeom>
        </p:spPr>
      </p:pic>
      <p:pic>
        <p:nvPicPr>
          <p:cNvPr id="10" name="Picture 9" descr="donate2.emf"/>
          <p:cNvPicPr>
            <a:picLocks noChangeAspect="1"/>
          </p:cNvPicPr>
          <p:nvPr/>
        </p:nvPicPr>
        <p:blipFill>
          <a:blip r:embed="rId4" cstate="email">
            <a:duotone>
              <a:prstClr val="black"/>
              <a:schemeClr val="tx1">
                <a:tint val="45000"/>
                <a:satMod val="400000"/>
              </a:schemeClr>
            </a:duotone>
            <a:lum bright="-40000" contrast="-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2348" y="3079677"/>
            <a:ext cx="959258" cy="959258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1636702" y="4586108"/>
            <a:ext cx="2194559" cy="1486960"/>
            <a:chOff x="1413149" y="4179496"/>
            <a:chExt cx="1767828" cy="1081933"/>
          </a:xfrm>
        </p:grpSpPr>
        <p:sp>
          <p:nvSpPr>
            <p:cNvPr id="17" name="Text Placeholder 32"/>
            <p:cNvSpPr txBox="1">
              <a:spLocks/>
            </p:cNvSpPr>
            <p:nvPr/>
          </p:nvSpPr>
          <p:spPr>
            <a:xfrm>
              <a:off x="1413149" y="4455669"/>
              <a:ext cx="1767828" cy="805760"/>
            </a:xfrm>
            <a:prstGeom prst="rect">
              <a:avLst/>
            </a:prstGeom>
          </p:spPr>
          <p:txBody>
            <a:bodyPr lIns="0" tIns="0" rIns="0" bIns="0">
              <a:noAutofit/>
            </a:bodyPr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en-US" sz="1600" dirty="0">
                  <a:latin typeface="Calibri" charset="0"/>
                  <a:ea typeface="Calibri" charset="0"/>
                  <a:cs typeface="Calibri" charset="0"/>
                </a:rPr>
                <a:t>A view key is used to reveal all transactions for a </a:t>
              </a:r>
              <a:r>
                <a:rPr lang="en-US" sz="1600" dirty="0" err="1">
                  <a:latin typeface="Calibri" charset="0"/>
                  <a:ea typeface="Calibri" charset="0"/>
                  <a:cs typeface="Calibri" charset="0"/>
                </a:rPr>
                <a:t>Monero</a:t>
              </a:r>
              <a:r>
                <a:rPr lang="en-US" sz="1600" dirty="0">
                  <a:latin typeface="Calibri" charset="0"/>
                  <a:ea typeface="Calibri" charset="0"/>
                  <a:cs typeface="Calibri" charset="0"/>
                </a:rPr>
                <a:t> account, or just the key for a single transaction</a:t>
              </a:r>
            </a:p>
          </p:txBody>
        </p:sp>
        <p:sp>
          <p:nvSpPr>
            <p:cNvPr id="18" name="Text Placeholder 33"/>
            <p:cNvSpPr txBox="1">
              <a:spLocks/>
            </p:cNvSpPr>
            <p:nvPr/>
          </p:nvSpPr>
          <p:spPr>
            <a:xfrm>
              <a:off x="1413151" y="4179496"/>
              <a:ext cx="1650338" cy="318864"/>
            </a:xfrm>
            <a:prstGeom prst="rect">
              <a:avLst/>
            </a:prstGeom>
          </p:spPr>
          <p:txBody>
            <a:bodyPr lIns="0" tIns="0" rIns="0" bIns="0"/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AU" sz="1800" b="1" dirty="0">
                  <a:solidFill>
                    <a:schemeClr val="tx2"/>
                  </a:solidFill>
                  <a:latin typeface="Calibri" charset="0"/>
                  <a:ea typeface="Calibri" charset="0"/>
                  <a:cs typeface="Calibri" charset="0"/>
                </a:rPr>
                <a:t>Transparency</a:t>
              </a:r>
              <a:endParaRPr lang="en-AU" sz="1800" dirty="0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3896115" y="4640068"/>
            <a:ext cx="2194560" cy="1758599"/>
            <a:chOff x="1413150" y="4179496"/>
            <a:chExt cx="1650340" cy="1081933"/>
          </a:xfrm>
        </p:grpSpPr>
        <p:sp>
          <p:nvSpPr>
            <p:cNvPr id="20" name="Text Placeholder 32"/>
            <p:cNvSpPr txBox="1">
              <a:spLocks/>
            </p:cNvSpPr>
            <p:nvPr/>
          </p:nvSpPr>
          <p:spPr>
            <a:xfrm>
              <a:off x="1413150" y="4455669"/>
              <a:ext cx="1650340" cy="805760"/>
            </a:xfrm>
            <a:prstGeom prst="rect">
              <a:avLst/>
            </a:prstGeom>
          </p:spPr>
          <p:txBody>
            <a:bodyPr lIns="0" tIns="0" rIns="0" bIns="0">
              <a:noAutofit/>
            </a:bodyPr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en-US" sz="1600" dirty="0">
                  <a:latin typeface="Calibri" charset="0"/>
                  <a:ea typeface="Calibri" charset="0"/>
                  <a:cs typeface="Calibri" charset="0"/>
                </a:rPr>
                <a:t>View keys can be given to selected parties, or can be made public</a:t>
              </a:r>
            </a:p>
          </p:txBody>
        </p:sp>
        <p:sp>
          <p:nvSpPr>
            <p:cNvPr id="21" name="Text Placeholder 33"/>
            <p:cNvSpPr txBox="1">
              <a:spLocks/>
            </p:cNvSpPr>
            <p:nvPr/>
          </p:nvSpPr>
          <p:spPr>
            <a:xfrm>
              <a:off x="1413151" y="4179496"/>
              <a:ext cx="1650338" cy="318864"/>
            </a:xfrm>
            <a:prstGeom prst="rect">
              <a:avLst/>
            </a:prstGeom>
          </p:spPr>
          <p:txBody>
            <a:bodyPr lIns="0" tIns="0" rIns="0" bIns="0"/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AU" sz="1800" b="1" dirty="0">
                  <a:solidFill>
                    <a:schemeClr val="tx2"/>
                  </a:solidFill>
                  <a:latin typeface="Calibri" charset="0"/>
                  <a:ea typeface="Calibri" charset="0"/>
                  <a:cs typeface="Calibri" charset="0"/>
                </a:rPr>
                <a:t>Selected Parties</a:t>
              </a:r>
              <a:endParaRPr lang="en-AU" sz="1800" dirty="0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6123754" y="4580931"/>
            <a:ext cx="2194560" cy="1758599"/>
            <a:chOff x="1413150" y="4179496"/>
            <a:chExt cx="1650340" cy="1081933"/>
          </a:xfrm>
        </p:grpSpPr>
        <p:sp>
          <p:nvSpPr>
            <p:cNvPr id="23" name="Text Placeholder 32"/>
            <p:cNvSpPr txBox="1">
              <a:spLocks/>
            </p:cNvSpPr>
            <p:nvPr/>
          </p:nvSpPr>
          <p:spPr>
            <a:xfrm>
              <a:off x="1413150" y="4455669"/>
              <a:ext cx="1650340" cy="805760"/>
            </a:xfrm>
            <a:prstGeom prst="rect">
              <a:avLst/>
            </a:prstGeom>
          </p:spPr>
          <p:txBody>
            <a:bodyPr lIns="0" tIns="0" rIns="0" bIns="0">
              <a:noAutofit/>
            </a:bodyPr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en-US" sz="1600" dirty="0">
                  <a:latin typeface="Calibri" charset="0"/>
                  <a:ea typeface="Calibri" charset="0"/>
                  <a:cs typeface="Calibri" charset="0"/>
                </a:rPr>
                <a:t>By publishing their view key, charities can invite easy public oversight</a:t>
              </a:r>
            </a:p>
          </p:txBody>
        </p:sp>
        <p:sp>
          <p:nvSpPr>
            <p:cNvPr id="24" name="Text Placeholder 33"/>
            <p:cNvSpPr txBox="1">
              <a:spLocks/>
            </p:cNvSpPr>
            <p:nvPr/>
          </p:nvSpPr>
          <p:spPr>
            <a:xfrm>
              <a:off x="1413151" y="4179496"/>
              <a:ext cx="1650338" cy="318864"/>
            </a:xfrm>
            <a:prstGeom prst="rect">
              <a:avLst/>
            </a:prstGeom>
          </p:spPr>
          <p:txBody>
            <a:bodyPr lIns="0" tIns="0" rIns="0" bIns="0"/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AU" sz="1800" b="1" dirty="0">
                  <a:solidFill>
                    <a:schemeClr val="tx2"/>
                  </a:solidFill>
                  <a:latin typeface="Calibri" charset="0"/>
                  <a:ea typeface="Calibri" charset="0"/>
                  <a:cs typeface="Calibri" charset="0"/>
                </a:rPr>
                <a:t>Charities</a:t>
              </a:r>
              <a:endParaRPr lang="en-AU" sz="1800" dirty="0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8350403" y="4580931"/>
            <a:ext cx="2194560" cy="1758599"/>
            <a:chOff x="1413150" y="4179496"/>
            <a:chExt cx="1650340" cy="1081933"/>
          </a:xfrm>
        </p:grpSpPr>
        <p:sp>
          <p:nvSpPr>
            <p:cNvPr id="29" name="Text Placeholder 32"/>
            <p:cNvSpPr txBox="1">
              <a:spLocks/>
            </p:cNvSpPr>
            <p:nvPr/>
          </p:nvSpPr>
          <p:spPr>
            <a:xfrm>
              <a:off x="1413150" y="4455669"/>
              <a:ext cx="1650340" cy="805760"/>
            </a:xfrm>
            <a:prstGeom prst="rect">
              <a:avLst/>
            </a:prstGeom>
          </p:spPr>
          <p:txBody>
            <a:bodyPr lIns="0" tIns="0" rIns="0" bIns="0">
              <a:noAutofit/>
            </a:bodyPr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en-US" sz="1600" dirty="0">
                  <a:latin typeface="Calibri" charset="0"/>
                  <a:ea typeface="Calibri" charset="0"/>
                  <a:cs typeface="Calibri" charset="0"/>
                </a:rPr>
                <a:t>Children can be given their own accounts, and parents can monitor their spending</a:t>
              </a:r>
            </a:p>
          </p:txBody>
        </p:sp>
        <p:sp>
          <p:nvSpPr>
            <p:cNvPr id="30" name="Text Placeholder 33"/>
            <p:cNvSpPr txBox="1">
              <a:spLocks/>
            </p:cNvSpPr>
            <p:nvPr/>
          </p:nvSpPr>
          <p:spPr>
            <a:xfrm>
              <a:off x="1413151" y="4179496"/>
              <a:ext cx="1650338" cy="318864"/>
            </a:xfrm>
            <a:prstGeom prst="rect">
              <a:avLst/>
            </a:prstGeom>
          </p:spPr>
          <p:txBody>
            <a:bodyPr lIns="0" tIns="0" rIns="0" bIns="0"/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AU" sz="1800" b="1" dirty="0">
                  <a:solidFill>
                    <a:schemeClr val="tx2"/>
                  </a:solidFill>
                  <a:latin typeface="Calibri" charset="0"/>
                  <a:ea typeface="Calibri" charset="0"/>
                  <a:cs typeface="Calibri" charset="0"/>
                </a:rPr>
                <a:t>Parents</a:t>
              </a:r>
              <a:endParaRPr lang="en-AU" sz="1800" dirty="0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endParaRPr>
            </a:p>
          </p:txBody>
        </p:sp>
      </p:grpSp>
      <p:sp>
        <p:nvSpPr>
          <p:cNvPr id="31" name="Title 1"/>
          <p:cNvSpPr txBox="1">
            <a:spLocks/>
          </p:cNvSpPr>
          <p:nvPr/>
        </p:nvSpPr>
        <p:spPr>
          <a:xfrm>
            <a:off x="838200" y="86812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000" dirty="0"/>
              <a:t>(with the View Key)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827064" y="6624173"/>
            <a:ext cx="25378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/>
              <a:t>Adapted from Riccardo </a:t>
            </a:r>
            <a:r>
              <a:rPr lang="en-US" sz="1000" dirty="0" err="1"/>
              <a:t>Spagni’s</a:t>
            </a:r>
            <a:r>
              <a:rPr lang="en-US" sz="1000" dirty="0"/>
              <a:t> Presentation</a:t>
            </a:r>
          </a:p>
        </p:txBody>
      </p:sp>
    </p:spTree>
    <p:extLst>
      <p:ext uri="{BB962C8B-B14F-4D97-AF65-F5344CB8AC3E}">
        <p14:creationId xmlns:p14="http://schemas.microsoft.com/office/powerpoint/2010/main" val="118067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4" grpId="0" animBg="1"/>
      <p:bldP spid="12" grpId="0" animBg="1"/>
      <p:bldP spid="11" grpId="0" animBg="1"/>
      <p:bldP spid="2" grpId="0"/>
      <p:bldP spid="5" grpId="0" animBg="1"/>
      <p:bldP spid="6" grpId="0" animBg="1"/>
      <p:bldP spid="3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 rot="1697693">
            <a:off x="7238272" y="2735294"/>
            <a:ext cx="1732548" cy="3416585"/>
          </a:xfrm>
          <a:prstGeom prst="ellipse">
            <a:avLst/>
          </a:prstGeom>
          <a:noFill/>
          <a:ln w="38100">
            <a:solidFill>
              <a:srgbClr val="659D8A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Monero Limitations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4898019" y="2560092"/>
            <a:ext cx="2395962" cy="2395962"/>
            <a:chOff x="4769977" y="2751160"/>
            <a:chExt cx="2395962" cy="2395962"/>
          </a:xfrm>
        </p:grpSpPr>
        <p:pic>
          <p:nvPicPr>
            <p:cNvPr id="9" name="Picture 10" descr="Image result for bitcoin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69977" y="2751160"/>
              <a:ext cx="2395962" cy="23959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6" descr="Image result for red no icon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64499" y="3560581"/>
              <a:ext cx="773029" cy="7730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" name="Picture 2" descr="https://static1.squarespace.com/static/571cb772e707ebff307c8589/t/57ed67449de4bb2fd69be29a/1475176322704/?format=1000w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392" b="14833" l="53700" r="91200">
                        <a14:foregroundMark x1="83800" y1="3684" x2="61600" y2="13732"/>
                        <a14:foregroundMark x1="55000" y1="12512" x2="69900" y2="14833"/>
                        <a14:foregroundMark x1="63600" y1="8684" x2="71400" y2="6722"/>
                        <a14:foregroundMark x1="65400" y1="7273" x2="70900" y2="9617"/>
                        <a14:foregroundMark x1="78600" y1="8565" x2="76200" y2="10407"/>
                        <a14:foregroundMark x1="72700" y1="9187" x2="80200" y2="8900"/>
                        <a14:foregroundMark x1="76200" y1="8541" x2="81000" y2="9450"/>
                        <a14:foregroundMark x1="80900" y1="8158" x2="77100" y2="10550"/>
                        <a14:foregroundMark x1="88300" y1="4928" x2="91300" y2="5024"/>
                        <a14:foregroundMark x1="76500" y1="2751" x2="90200" y2="4091"/>
                        <a14:foregroundMark x1="75300" y1="2799" x2="76300" y2="2727"/>
                        <a14:foregroundMark x1="79600" y1="3062" x2="81000" y2="3110"/>
                        <a14:foregroundMark x1="86600" y1="3852" x2="87800" y2="3804"/>
                        <a14:foregroundMark x1="90300" y1="4067" x2="87500" y2="3708"/>
                        <a14:foregroundMark x1="87200" y1="3732" x2="83900" y2="3373"/>
                        <a14:foregroundMark x1="81500" y1="3134" x2="83100" y2="3349"/>
                        <a14:foregroundMark x1="62200" y1="14067" x2="58100" y2="13469"/>
                        <a14:foregroundMark x1="55400" y1="12536" x2="53700" y2="12392"/>
                        <a14:foregroundMark x1="77100" y1="3254" x2="78500" y2="2847"/>
                        <a14:foregroundMark x1="78400" y1="3278" x2="79300" y2="2967"/>
                        <a14:foregroundMark x1="59600" y1="11364" x2="57200" y2="10598"/>
                        <a14:foregroundMark x1="57200" y1="11459" x2="56400" y2="1088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2009" t="1017" r="5294" b="84678"/>
          <a:stretch/>
        </p:blipFill>
        <p:spPr bwMode="auto">
          <a:xfrm>
            <a:off x="7035010" y="2871920"/>
            <a:ext cx="2106986" cy="2950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Image result for ledger nano s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3877" y="3347324"/>
            <a:ext cx="1595291" cy="98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s://images-na.ssl-images-amazon.com/images/I/31xYv%2BP5MQL.jpg"/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3909" y="4395461"/>
            <a:ext cx="2148104" cy="1409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8927989" y="4698546"/>
            <a:ext cx="209223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b="1" dirty="0">
                <a:solidFill>
                  <a:srgbClr val="659D8A"/>
                </a:solidFill>
              </a:rPr>
              <a:t>…but so close!</a:t>
            </a:r>
          </a:p>
        </p:txBody>
      </p:sp>
    </p:spTree>
    <p:extLst>
      <p:ext uri="{BB962C8B-B14F-4D97-AF65-F5344CB8AC3E}">
        <p14:creationId xmlns:p14="http://schemas.microsoft.com/office/powerpoint/2010/main" val="1664285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" grpId="0"/>
      <p:bldP spid="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Ongoing Development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6240135" y="2556558"/>
            <a:ext cx="317327" cy="312680"/>
            <a:chOff x="5980932" y="1698530"/>
            <a:chExt cx="797711" cy="786028"/>
          </a:xfrm>
          <a:solidFill>
            <a:srgbClr val="9E605E"/>
          </a:solidFill>
        </p:grpSpPr>
        <p:sp>
          <p:nvSpPr>
            <p:cNvPr id="24" name="Teardrop 23"/>
            <p:cNvSpPr/>
            <p:nvPr/>
          </p:nvSpPr>
          <p:spPr>
            <a:xfrm rot="8100000">
              <a:off x="5980932" y="1698530"/>
              <a:ext cx="797711" cy="786028"/>
            </a:xfrm>
            <a:prstGeom prst="teardrop">
              <a:avLst>
                <a:gd name="adj" fmla="val 15333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>
              <a:off x="6137804" y="1850021"/>
              <a:ext cx="474257" cy="47425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1327978" y="2072381"/>
            <a:ext cx="1463094" cy="908012"/>
            <a:chOff x="1026244" y="2379624"/>
            <a:chExt cx="1463094" cy="908012"/>
          </a:xfrm>
        </p:grpSpPr>
        <p:pic>
          <p:nvPicPr>
            <p:cNvPr id="1026" name="Picture 2" descr="Image result for key"/>
            <p:cNvPicPr>
              <a:picLocks noChangeAspect="1" noChangeArrowheads="1"/>
            </p:cNvPicPr>
            <p:nvPr/>
          </p:nvPicPr>
          <p:blipFill>
            <a:blip r:embed="rId2">
              <a:duotone>
                <a:prstClr val="black"/>
                <a:srgbClr val="1EA185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8120555" flipH="1">
              <a:off x="1026244" y="2379624"/>
              <a:ext cx="908012" cy="9080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2" descr="Image result for key"/>
            <p:cNvPicPr>
              <a:picLocks noChangeAspect="1" noChangeArrowheads="1"/>
            </p:cNvPicPr>
            <p:nvPr/>
          </p:nvPicPr>
          <p:blipFill>
            <a:blip r:embed="rId4">
              <a:duotone>
                <a:prstClr val="black"/>
                <a:srgbClr val="9BBB5C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8120555" flipH="1">
              <a:off x="1303785" y="2379624"/>
              <a:ext cx="908012" cy="9080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2" descr="Image result for key"/>
            <p:cNvPicPr>
              <a:picLocks noChangeAspect="1" noChangeArrowheads="1"/>
            </p:cNvPicPr>
            <p:nvPr/>
          </p:nvPicPr>
          <p:blipFill>
            <a:blip r:embed="rId4">
              <a:duotone>
                <a:prstClr val="black"/>
                <a:srgbClr val="BD392F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8120555" flipH="1">
              <a:off x="1581326" y="2379624"/>
              <a:ext cx="908012" cy="9080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" name="TextBox 7"/>
          <p:cNvSpPr txBox="1"/>
          <p:nvPr/>
        </p:nvSpPr>
        <p:spPr>
          <a:xfrm>
            <a:off x="1381294" y="3029656"/>
            <a:ext cx="13564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err="1"/>
              <a:t>Multisig</a:t>
            </a:r>
            <a:endParaRPr lang="en-US" sz="2800" dirty="0"/>
          </a:p>
        </p:txBody>
      </p:sp>
      <p:sp>
        <p:nvSpPr>
          <p:cNvPr id="26" name="TextBox 25"/>
          <p:cNvSpPr txBox="1"/>
          <p:nvPr/>
        </p:nvSpPr>
        <p:spPr>
          <a:xfrm>
            <a:off x="5004156" y="3040101"/>
            <a:ext cx="2324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Sub-Addresses</a:t>
            </a:r>
          </a:p>
        </p:txBody>
      </p:sp>
      <p:pic>
        <p:nvPicPr>
          <p:cNvPr id="2050" name="Picture 2" descr="https://upload.wikimedia.org/wikipedia/commons/thumb/2/24/The_world_flag_2006.svg/2000px-The_world_flag_2006.svg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733" b="86667"/>
          <a:stretch/>
        </p:blipFill>
        <p:spPr bwMode="auto">
          <a:xfrm>
            <a:off x="9561786" y="2083703"/>
            <a:ext cx="145216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/>
          <p:cNvSpPr txBox="1"/>
          <p:nvPr/>
        </p:nvSpPr>
        <p:spPr>
          <a:xfrm>
            <a:off x="9323952" y="3046859"/>
            <a:ext cx="19278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Translations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065465" y="5595847"/>
            <a:ext cx="187884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Lightweight</a:t>
            </a:r>
          </a:p>
          <a:p>
            <a:pPr algn="ctr"/>
            <a:r>
              <a:rPr lang="en-US" sz="2800" dirty="0"/>
              <a:t>Wallet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5767670" y="1690688"/>
            <a:ext cx="797711" cy="786028"/>
            <a:chOff x="5980932" y="1698530"/>
            <a:chExt cx="797711" cy="786028"/>
          </a:xfrm>
        </p:grpSpPr>
        <p:sp>
          <p:nvSpPr>
            <p:cNvPr id="4" name="Teardrop 3"/>
            <p:cNvSpPr/>
            <p:nvPr/>
          </p:nvSpPr>
          <p:spPr>
            <a:xfrm rot="8100000">
              <a:off x="5980932" y="1698530"/>
              <a:ext cx="797711" cy="786028"/>
            </a:xfrm>
            <a:prstGeom prst="teardrop">
              <a:avLst>
                <a:gd name="adj" fmla="val 153333"/>
              </a:avLst>
            </a:prstGeom>
            <a:solidFill>
              <a:srgbClr val="659D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6137804" y="1850021"/>
              <a:ext cx="474257" cy="47425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5763307" y="2554810"/>
            <a:ext cx="317327" cy="312680"/>
            <a:chOff x="5980932" y="1698530"/>
            <a:chExt cx="797711" cy="786028"/>
          </a:xfrm>
        </p:grpSpPr>
        <p:sp>
          <p:nvSpPr>
            <p:cNvPr id="29" name="Teardrop 28"/>
            <p:cNvSpPr/>
            <p:nvPr/>
          </p:nvSpPr>
          <p:spPr>
            <a:xfrm rot="8100000">
              <a:off x="5980932" y="1698530"/>
              <a:ext cx="797711" cy="786028"/>
            </a:xfrm>
            <a:prstGeom prst="teardrop">
              <a:avLst>
                <a:gd name="adj" fmla="val 153333"/>
              </a:avLst>
            </a:prstGeom>
            <a:solidFill>
              <a:srgbClr val="8B9E6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>
              <a:off x="6137804" y="1850021"/>
              <a:ext cx="474257" cy="47425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5398041" y="2551314"/>
            <a:ext cx="317327" cy="312680"/>
            <a:chOff x="5980932" y="1698530"/>
            <a:chExt cx="797711" cy="786028"/>
          </a:xfrm>
        </p:grpSpPr>
        <p:sp>
          <p:nvSpPr>
            <p:cNvPr id="36" name="Teardrop 35"/>
            <p:cNvSpPr/>
            <p:nvPr/>
          </p:nvSpPr>
          <p:spPr>
            <a:xfrm rot="8100000">
              <a:off x="5980932" y="1698530"/>
              <a:ext cx="797711" cy="786028"/>
            </a:xfrm>
            <a:prstGeom prst="teardrop">
              <a:avLst>
                <a:gd name="adj" fmla="val 153333"/>
              </a:avLst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/>
            <p:cNvSpPr/>
            <p:nvPr/>
          </p:nvSpPr>
          <p:spPr>
            <a:xfrm>
              <a:off x="6137804" y="1850021"/>
              <a:ext cx="474257" cy="47425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6613907" y="2558400"/>
            <a:ext cx="317327" cy="312680"/>
            <a:chOff x="5980932" y="1698530"/>
            <a:chExt cx="797711" cy="786028"/>
          </a:xfrm>
          <a:solidFill>
            <a:srgbClr val="9E605E"/>
          </a:solidFill>
        </p:grpSpPr>
        <p:sp>
          <p:nvSpPr>
            <p:cNvPr id="40" name="Teardrop 39"/>
            <p:cNvSpPr/>
            <p:nvPr/>
          </p:nvSpPr>
          <p:spPr>
            <a:xfrm rot="8100000">
              <a:off x="5980932" y="1698530"/>
              <a:ext cx="797711" cy="786028"/>
            </a:xfrm>
            <a:prstGeom prst="teardrop">
              <a:avLst>
                <a:gd name="adj" fmla="val 153333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/>
            <p:cNvSpPr/>
            <p:nvPr/>
          </p:nvSpPr>
          <p:spPr>
            <a:xfrm>
              <a:off x="6137804" y="1850021"/>
              <a:ext cx="474257" cy="47425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4" name="Freeform 15"/>
          <p:cNvSpPr>
            <a:spLocks noEditPoints="1"/>
          </p:cNvSpPr>
          <p:nvPr/>
        </p:nvSpPr>
        <p:spPr bwMode="auto">
          <a:xfrm>
            <a:off x="1588528" y="4798553"/>
            <a:ext cx="874179" cy="822326"/>
          </a:xfrm>
          <a:custGeom>
            <a:avLst/>
            <a:gdLst>
              <a:gd name="T0" fmla="*/ 116 w 132"/>
              <a:gd name="T1" fmla="*/ 48 h 124"/>
              <a:gd name="T2" fmla="*/ 116 w 132"/>
              <a:gd name="T3" fmla="*/ 22 h 124"/>
              <a:gd name="T4" fmla="*/ 104 w 132"/>
              <a:gd name="T5" fmla="*/ 0 h 124"/>
              <a:gd name="T6" fmla="*/ 22 w 132"/>
              <a:gd name="T7" fmla="*/ 0 h 124"/>
              <a:gd name="T8" fmla="*/ 0 w 132"/>
              <a:gd name="T9" fmla="*/ 102 h 124"/>
              <a:gd name="T10" fmla="*/ 94 w 132"/>
              <a:gd name="T11" fmla="*/ 124 h 124"/>
              <a:gd name="T12" fmla="*/ 116 w 132"/>
              <a:gd name="T13" fmla="*/ 96 h 124"/>
              <a:gd name="T14" fmla="*/ 116 w 132"/>
              <a:gd name="T15" fmla="*/ 48 h 124"/>
              <a:gd name="T16" fmla="*/ 88 w 132"/>
              <a:gd name="T17" fmla="*/ 8 h 124"/>
              <a:gd name="T18" fmla="*/ 108 w 132"/>
              <a:gd name="T19" fmla="*/ 12 h 124"/>
              <a:gd name="T20" fmla="*/ 108 w 132"/>
              <a:gd name="T21" fmla="*/ 24 h 124"/>
              <a:gd name="T22" fmla="*/ 104 w 132"/>
              <a:gd name="T23" fmla="*/ 36 h 124"/>
              <a:gd name="T24" fmla="*/ 104 w 132"/>
              <a:gd name="T25" fmla="*/ 32 h 124"/>
              <a:gd name="T26" fmla="*/ 104 w 132"/>
              <a:gd name="T27" fmla="*/ 16 h 124"/>
              <a:gd name="T28" fmla="*/ 16 w 132"/>
              <a:gd name="T29" fmla="*/ 12 h 124"/>
              <a:gd name="T30" fmla="*/ 12 w 132"/>
              <a:gd name="T31" fmla="*/ 24 h 124"/>
              <a:gd name="T32" fmla="*/ 8 w 132"/>
              <a:gd name="T33" fmla="*/ 22 h 124"/>
              <a:gd name="T34" fmla="*/ 100 w 132"/>
              <a:gd name="T35" fmla="*/ 20 h 124"/>
              <a:gd name="T36" fmla="*/ 16 w 132"/>
              <a:gd name="T37" fmla="*/ 16 h 124"/>
              <a:gd name="T38" fmla="*/ 100 w 132"/>
              <a:gd name="T39" fmla="*/ 20 h 124"/>
              <a:gd name="T40" fmla="*/ 100 w 132"/>
              <a:gd name="T41" fmla="*/ 28 h 124"/>
              <a:gd name="T42" fmla="*/ 16 w 132"/>
              <a:gd name="T43" fmla="*/ 24 h 124"/>
              <a:gd name="T44" fmla="*/ 100 w 132"/>
              <a:gd name="T45" fmla="*/ 32 h 124"/>
              <a:gd name="T46" fmla="*/ 88 w 132"/>
              <a:gd name="T47" fmla="*/ 36 h 124"/>
              <a:gd name="T48" fmla="*/ 16 w 132"/>
              <a:gd name="T49" fmla="*/ 35 h 124"/>
              <a:gd name="T50" fmla="*/ 100 w 132"/>
              <a:gd name="T51" fmla="*/ 32 h 124"/>
              <a:gd name="T52" fmla="*/ 94 w 132"/>
              <a:gd name="T53" fmla="*/ 116 h 124"/>
              <a:gd name="T54" fmla="*/ 8 w 132"/>
              <a:gd name="T55" fmla="*/ 102 h 124"/>
              <a:gd name="T56" fmla="*/ 22 w 132"/>
              <a:gd name="T57" fmla="*/ 44 h 124"/>
              <a:gd name="T58" fmla="*/ 104 w 132"/>
              <a:gd name="T59" fmla="*/ 44 h 124"/>
              <a:gd name="T60" fmla="*/ 108 w 132"/>
              <a:gd name="T61" fmla="*/ 56 h 124"/>
              <a:gd name="T62" fmla="*/ 52 w 132"/>
              <a:gd name="T63" fmla="*/ 76 h 124"/>
              <a:gd name="T64" fmla="*/ 108 w 132"/>
              <a:gd name="T65" fmla="*/ 96 h 124"/>
              <a:gd name="T66" fmla="*/ 113 w 132"/>
              <a:gd name="T67" fmla="*/ 88 h 124"/>
              <a:gd name="T68" fmla="*/ 60 w 132"/>
              <a:gd name="T69" fmla="*/ 76 h 124"/>
              <a:gd name="T70" fmla="*/ 108 w 132"/>
              <a:gd name="T71" fmla="*/ 64 h 124"/>
              <a:gd name="T72" fmla="*/ 115 w 132"/>
              <a:gd name="T73" fmla="*/ 59 h 124"/>
              <a:gd name="T74" fmla="*/ 120 w 132"/>
              <a:gd name="T75" fmla="*/ 72 h 1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32" h="124">
                <a:moveTo>
                  <a:pt x="116" y="48"/>
                </a:moveTo>
                <a:cubicBezTo>
                  <a:pt x="116" y="48"/>
                  <a:pt x="116" y="48"/>
                  <a:pt x="116" y="48"/>
                </a:cubicBezTo>
                <a:cubicBezTo>
                  <a:pt x="116" y="24"/>
                  <a:pt x="116" y="24"/>
                  <a:pt x="116" y="24"/>
                </a:cubicBezTo>
                <a:cubicBezTo>
                  <a:pt x="116" y="22"/>
                  <a:pt x="116" y="22"/>
                  <a:pt x="116" y="22"/>
                </a:cubicBezTo>
                <a:cubicBezTo>
                  <a:pt x="116" y="12"/>
                  <a:pt x="116" y="12"/>
                  <a:pt x="116" y="12"/>
                </a:cubicBezTo>
                <a:cubicBezTo>
                  <a:pt x="116" y="5"/>
                  <a:pt x="111" y="0"/>
                  <a:pt x="104" y="0"/>
                </a:cubicBezTo>
                <a:cubicBezTo>
                  <a:pt x="88" y="0"/>
                  <a:pt x="88" y="0"/>
                  <a:pt x="88" y="0"/>
                </a:cubicBezTo>
                <a:cubicBezTo>
                  <a:pt x="22" y="0"/>
                  <a:pt x="22" y="0"/>
                  <a:pt x="22" y="0"/>
                </a:cubicBezTo>
                <a:cubicBezTo>
                  <a:pt x="10" y="0"/>
                  <a:pt x="0" y="10"/>
                  <a:pt x="0" y="22"/>
                </a:cubicBezTo>
                <a:cubicBezTo>
                  <a:pt x="0" y="102"/>
                  <a:pt x="0" y="102"/>
                  <a:pt x="0" y="102"/>
                </a:cubicBezTo>
                <a:cubicBezTo>
                  <a:pt x="0" y="114"/>
                  <a:pt x="10" y="124"/>
                  <a:pt x="22" y="124"/>
                </a:cubicBezTo>
                <a:cubicBezTo>
                  <a:pt x="94" y="124"/>
                  <a:pt x="94" y="124"/>
                  <a:pt x="94" y="124"/>
                </a:cubicBezTo>
                <a:cubicBezTo>
                  <a:pt x="106" y="124"/>
                  <a:pt x="116" y="114"/>
                  <a:pt x="116" y="102"/>
                </a:cubicBezTo>
                <a:cubicBezTo>
                  <a:pt x="116" y="96"/>
                  <a:pt x="116" y="96"/>
                  <a:pt x="116" y="96"/>
                </a:cubicBezTo>
                <a:cubicBezTo>
                  <a:pt x="116" y="96"/>
                  <a:pt x="116" y="96"/>
                  <a:pt x="116" y="96"/>
                </a:cubicBezTo>
                <a:cubicBezTo>
                  <a:pt x="132" y="84"/>
                  <a:pt x="132" y="60"/>
                  <a:pt x="116" y="48"/>
                </a:cubicBezTo>
                <a:close/>
                <a:moveTo>
                  <a:pt x="22" y="8"/>
                </a:moveTo>
                <a:cubicBezTo>
                  <a:pt x="88" y="8"/>
                  <a:pt x="88" y="8"/>
                  <a:pt x="88" y="8"/>
                </a:cubicBezTo>
                <a:cubicBezTo>
                  <a:pt x="104" y="8"/>
                  <a:pt x="104" y="8"/>
                  <a:pt x="104" y="8"/>
                </a:cubicBezTo>
                <a:cubicBezTo>
                  <a:pt x="106" y="8"/>
                  <a:pt x="108" y="10"/>
                  <a:pt x="108" y="12"/>
                </a:cubicBezTo>
                <a:cubicBezTo>
                  <a:pt x="108" y="22"/>
                  <a:pt x="108" y="22"/>
                  <a:pt x="108" y="22"/>
                </a:cubicBezTo>
                <a:cubicBezTo>
                  <a:pt x="108" y="24"/>
                  <a:pt x="108" y="24"/>
                  <a:pt x="108" y="24"/>
                </a:cubicBezTo>
                <a:cubicBezTo>
                  <a:pt x="108" y="37"/>
                  <a:pt x="108" y="37"/>
                  <a:pt x="108" y="37"/>
                </a:cubicBezTo>
                <a:cubicBezTo>
                  <a:pt x="107" y="36"/>
                  <a:pt x="105" y="36"/>
                  <a:pt x="104" y="36"/>
                </a:cubicBezTo>
                <a:cubicBezTo>
                  <a:pt x="104" y="36"/>
                  <a:pt x="104" y="36"/>
                  <a:pt x="104" y="36"/>
                </a:cubicBezTo>
                <a:cubicBezTo>
                  <a:pt x="104" y="32"/>
                  <a:pt x="104" y="32"/>
                  <a:pt x="104" y="32"/>
                </a:cubicBezTo>
                <a:cubicBezTo>
                  <a:pt x="104" y="24"/>
                  <a:pt x="104" y="24"/>
                  <a:pt x="104" y="24"/>
                </a:cubicBezTo>
                <a:cubicBezTo>
                  <a:pt x="104" y="16"/>
                  <a:pt x="104" y="16"/>
                  <a:pt x="104" y="16"/>
                </a:cubicBezTo>
                <a:cubicBezTo>
                  <a:pt x="104" y="14"/>
                  <a:pt x="102" y="12"/>
                  <a:pt x="100" y="12"/>
                </a:cubicBezTo>
                <a:cubicBezTo>
                  <a:pt x="16" y="12"/>
                  <a:pt x="16" y="12"/>
                  <a:pt x="16" y="12"/>
                </a:cubicBezTo>
                <a:cubicBezTo>
                  <a:pt x="14" y="12"/>
                  <a:pt x="12" y="14"/>
                  <a:pt x="12" y="16"/>
                </a:cubicBezTo>
                <a:cubicBezTo>
                  <a:pt x="12" y="24"/>
                  <a:pt x="12" y="24"/>
                  <a:pt x="12" y="24"/>
                </a:cubicBezTo>
                <a:cubicBezTo>
                  <a:pt x="12" y="32"/>
                  <a:pt x="12" y="32"/>
                  <a:pt x="12" y="32"/>
                </a:cubicBezTo>
                <a:cubicBezTo>
                  <a:pt x="10" y="29"/>
                  <a:pt x="8" y="26"/>
                  <a:pt x="8" y="22"/>
                </a:cubicBezTo>
                <a:cubicBezTo>
                  <a:pt x="8" y="14"/>
                  <a:pt x="14" y="8"/>
                  <a:pt x="22" y="8"/>
                </a:cubicBezTo>
                <a:close/>
                <a:moveTo>
                  <a:pt x="100" y="20"/>
                </a:moveTo>
                <a:cubicBezTo>
                  <a:pt x="16" y="20"/>
                  <a:pt x="16" y="20"/>
                  <a:pt x="16" y="20"/>
                </a:cubicBezTo>
                <a:cubicBezTo>
                  <a:pt x="16" y="16"/>
                  <a:pt x="16" y="16"/>
                  <a:pt x="16" y="16"/>
                </a:cubicBezTo>
                <a:cubicBezTo>
                  <a:pt x="100" y="16"/>
                  <a:pt x="100" y="16"/>
                  <a:pt x="100" y="16"/>
                </a:cubicBezTo>
                <a:lnTo>
                  <a:pt x="100" y="20"/>
                </a:lnTo>
                <a:close/>
                <a:moveTo>
                  <a:pt x="100" y="24"/>
                </a:moveTo>
                <a:cubicBezTo>
                  <a:pt x="100" y="28"/>
                  <a:pt x="100" y="28"/>
                  <a:pt x="100" y="28"/>
                </a:cubicBezTo>
                <a:cubicBezTo>
                  <a:pt x="16" y="28"/>
                  <a:pt x="16" y="28"/>
                  <a:pt x="16" y="28"/>
                </a:cubicBezTo>
                <a:cubicBezTo>
                  <a:pt x="16" y="24"/>
                  <a:pt x="16" y="24"/>
                  <a:pt x="16" y="24"/>
                </a:cubicBezTo>
                <a:lnTo>
                  <a:pt x="100" y="24"/>
                </a:lnTo>
                <a:close/>
                <a:moveTo>
                  <a:pt x="100" y="32"/>
                </a:moveTo>
                <a:cubicBezTo>
                  <a:pt x="100" y="36"/>
                  <a:pt x="100" y="36"/>
                  <a:pt x="100" y="36"/>
                </a:cubicBezTo>
                <a:cubicBezTo>
                  <a:pt x="88" y="36"/>
                  <a:pt x="88" y="36"/>
                  <a:pt x="88" y="36"/>
                </a:cubicBezTo>
                <a:cubicBezTo>
                  <a:pt x="22" y="36"/>
                  <a:pt x="22" y="36"/>
                  <a:pt x="22" y="36"/>
                </a:cubicBezTo>
                <a:cubicBezTo>
                  <a:pt x="20" y="36"/>
                  <a:pt x="18" y="35"/>
                  <a:pt x="16" y="35"/>
                </a:cubicBezTo>
                <a:cubicBezTo>
                  <a:pt x="16" y="32"/>
                  <a:pt x="16" y="32"/>
                  <a:pt x="16" y="32"/>
                </a:cubicBezTo>
                <a:lnTo>
                  <a:pt x="100" y="32"/>
                </a:lnTo>
                <a:close/>
                <a:moveTo>
                  <a:pt x="108" y="102"/>
                </a:moveTo>
                <a:cubicBezTo>
                  <a:pt x="108" y="110"/>
                  <a:pt x="102" y="116"/>
                  <a:pt x="94" y="116"/>
                </a:cubicBezTo>
                <a:cubicBezTo>
                  <a:pt x="22" y="116"/>
                  <a:pt x="22" y="116"/>
                  <a:pt x="22" y="116"/>
                </a:cubicBezTo>
                <a:cubicBezTo>
                  <a:pt x="14" y="116"/>
                  <a:pt x="8" y="110"/>
                  <a:pt x="8" y="102"/>
                </a:cubicBezTo>
                <a:cubicBezTo>
                  <a:pt x="8" y="39"/>
                  <a:pt x="8" y="39"/>
                  <a:pt x="8" y="39"/>
                </a:cubicBezTo>
                <a:cubicBezTo>
                  <a:pt x="12" y="42"/>
                  <a:pt x="17" y="44"/>
                  <a:pt x="22" y="44"/>
                </a:cubicBezTo>
                <a:cubicBezTo>
                  <a:pt x="88" y="44"/>
                  <a:pt x="88" y="44"/>
                  <a:pt x="88" y="44"/>
                </a:cubicBezTo>
                <a:cubicBezTo>
                  <a:pt x="104" y="44"/>
                  <a:pt x="104" y="44"/>
                  <a:pt x="104" y="44"/>
                </a:cubicBezTo>
                <a:cubicBezTo>
                  <a:pt x="106" y="44"/>
                  <a:pt x="108" y="46"/>
                  <a:pt x="108" y="48"/>
                </a:cubicBezTo>
                <a:cubicBezTo>
                  <a:pt x="108" y="56"/>
                  <a:pt x="108" y="56"/>
                  <a:pt x="108" y="56"/>
                </a:cubicBezTo>
                <a:cubicBezTo>
                  <a:pt x="72" y="56"/>
                  <a:pt x="72" y="56"/>
                  <a:pt x="72" y="56"/>
                </a:cubicBezTo>
                <a:cubicBezTo>
                  <a:pt x="61" y="56"/>
                  <a:pt x="52" y="65"/>
                  <a:pt x="52" y="76"/>
                </a:cubicBezTo>
                <a:cubicBezTo>
                  <a:pt x="52" y="87"/>
                  <a:pt x="61" y="96"/>
                  <a:pt x="72" y="96"/>
                </a:cubicBezTo>
                <a:cubicBezTo>
                  <a:pt x="108" y="96"/>
                  <a:pt x="108" y="96"/>
                  <a:pt x="108" y="96"/>
                </a:cubicBezTo>
                <a:lnTo>
                  <a:pt x="108" y="102"/>
                </a:lnTo>
                <a:close/>
                <a:moveTo>
                  <a:pt x="113" y="88"/>
                </a:moveTo>
                <a:cubicBezTo>
                  <a:pt x="72" y="88"/>
                  <a:pt x="72" y="88"/>
                  <a:pt x="72" y="88"/>
                </a:cubicBezTo>
                <a:cubicBezTo>
                  <a:pt x="65" y="88"/>
                  <a:pt x="60" y="83"/>
                  <a:pt x="60" y="76"/>
                </a:cubicBezTo>
                <a:cubicBezTo>
                  <a:pt x="60" y="69"/>
                  <a:pt x="65" y="64"/>
                  <a:pt x="72" y="64"/>
                </a:cubicBezTo>
                <a:cubicBezTo>
                  <a:pt x="108" y="64"/>
                  <a:pt x="108" y="64"/>
                  <a:pt x="108" y="64"/>
                </a:cubicBezTo>
                <a:cubicBezTo>
                  <a:pt x="110" y="64"/>
                  <a:pt x="113" y="63"/>
                  <a:pt x="114" y="61"/>
                </a:cubicBezTo>
                <a:cubicBezTo>
                  <a:pt x="115" y="60"/>
                  <a:pt x="115" y="60"/>
                  <a:pt x="115" y="59"/>
                </a:cubicBezTo>
                <a:cubicBezTo>
                  <a:pt x="115" y="59"/>
                  <a:pt x="116" y="59"/>
                  <a:pt x="116" y="59"/>
                </a:cubicBezTo>
                <a:cubicBezTo>
                  <a:pt x="118" y="62"/>
                  <a:pt x="120" y="67"/>
                  <a:pt x="120" y="72"/>
                </a:cubicBezTo>
                <a:cubicBezTo>
                  <a:pt x="120" y="78"/>
                  <a:pt x="118" y="84"/>
                  <a:pt x="113" y="88"/>
                </a:cubicBezTo>
                <a:close/>
              </a:path>
            </a:pathLst>
          </a:custGeom>
          <a:solidFill>
            <a:srgbClr val="575757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74314" tIns="37157" rIns="74314" bIns="37157" numCol="1" anchor="t" anchorCtr="0" compatLnSpc="1">
            <a:prstTxWarp prst="textNoShape">
              <a:avLst/>
            </a:prstTxWarp>
          </a:bodyPr>
          <a:lstStyle/>
          <a:p>
            <a:endParaRPr lang="id-ID" sz="2926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030575" y="5620879"/>
            <a:ext cx="220477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err="1"/>
              <a:t>RingCT</a:t>
            </a:r>
            <a:endParaRPr lang="en-US" sz="2800" dirty="0"/>
          </a:p>
          <a:p>
            <a:pPr algn="ctr"/>
            <a:r>
              <a:rPr lang="en-US" sz="2800" dirty="0"/>
              <a:t>Optimizations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4954740" y="4434107"/>
            <a:ext cx="2356440" cy="1173124"/>
            <a:chOff x="4967529" y="4389120"/>
            <a:chExt cx="2356440" cy="1173124"/>
          </a:xfrm>
        </p:grpSpPr>
        <p:sp>
          <p:nvSpPr>
            <p:cNvPr id="3" name="Rectangle 2"/>
            <p:cNvSpPr/>
            <p:nvPr/>
          </p:nvSpPr>
          <p:spPr>
            <a:xfrm>
              <a:off x="4967529" y="4389120"/>
              <a:ext cx="1179576" cy="1173124"/>
            </a:xfrm>
            <a:prstGeom prst="rect">
              <a:avLst/>
            </a:prstGeom>
            <a:solidFill>
              <a:srgbClr val="9E60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6144393" y="4912734"/>
              <a:ext cx="1179576" cy="649510"/>
            </a:xfrm>
            <a:prstGeom prst="rect">
              <a:avLst/>
            </a:prstGeom>
            <a:solidFill>
              <a:srgbClr val="659D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9483673" y="5595847"/>
            <a:ext cx="18806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Community</a:t>
            </a:r>
          </a:p>
        </p:txBody>
      </p:sp>
      <p:grpSp>
        <p:nvGrpSpPr>
          <p:cNvPr id="46" name="Group 45"/>
          <p:cNvGrpSpPr/>
          <p:nvPr/>
        </p:nvGrpSpPr>
        <p:grpSpPr>
          <a:xfrm>
            <a:off x="10078607" y="4434107"/>
            <a:ext cx="690776" cy="1198538"/>
            <a:chOff x="1106012" y="2591221"/>
            <a:chExt cx="690776" cy="1198538"/>
          </a:xfrm>
          <a:solidFill>
            <a:schemeClr val="tx2">
              <a:lumMod val="75000"/>
            </a:schemeClr>
          </a:solidFill>
        </p:grpSpPr>
        <p:sp>
          <p:nvSpPr>
            <p:cNvPr id="47" name="Oval 46"/>
            <p:cNvSpPr/>
            <p:nvPr/>
          </p:nvSpPr>
          <p:spPr>
            <a:xfrm>
              <a:off x="1106012" y="2591221"/>
              <a:ext cx="690775" cy="690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lowchart: Delay 47"/>
            <p:cNvSpPr/>
            <p:nvPr/>
          </p:nvSpPr>
          <p:spPr>
            <a:xfrm rot="16200000">
              <a:off x="1118287" y="3111258"/>
              <a:ext cx="666227" cy="690775"/>
            </a:xfrm>
            <a:prstGeom prst="flowChartDelay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10692620" y="4888670"/>
            <a:ext cx="429530" cy="745260"/>
            <a:chOff x="1106012" y="2591221"/>
            <a:chExt cx="690776" cy="1198538"/>
          </a:xfrm>
          <a:solidFill>
            <a:srgbClr val="9BBB5C"/>
          </a:solidFill>
        </p:grpSpPr>
        <p:sp>
          <p:nvSpPr>
            <p:cNvPr id="50" name="Oval 49"/>
            <p:cNvSpPr/>
            <p:nvPr/>
          </p:nvSpPr>
          <p:spPr>
            <a:xfrm>
              <a:off x="1106012" y="2591221"/>
              <a:ext cx="690775" cy="690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lowchart: Delay 50"/>
            <p:cNvSpPr/>
            <p:nvPr/>
          </p:nvSpPr>
          <p:spPr>
            <a:xfrm rot="16200000">
              <a:off x="1118287" y="3111258"/>
              <a:ext cx="666227" cy="690775"/>
            </a:xfrm>
            <a:prstGeom prst="flowChartDelay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9725839" y="4887386"/>
            <a:ext cx="429530" cy="745260"/>
            <a:chOff x="1106012" y="2591221"/>
            <a:chExt cx="690776" cy="1198538"/>
          </a:xfrm>
          <a:solidFill>
            <a:srgbClr val="9E605E"/>
          </a:solidFill>
        </p:grpSpPr>
        <p:sp>
          <p:nvSpPr>
            <p:cNvPr id="53" name="Oval 52"/>
            <p:cNvSpPr/>
            <p:nvPr/>
          </p:nvSpPr>
          <p:spPr>
            <a:xfrm>
              <a:off x="1106012" y="2591221"/>
              <a:ext cx="690775" cy="690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lowchart: Delay 53"/>
            <p:cNvSpPr/>
            <p:nvPr/>
          </p:nvSpPr>
          <p:spPr>
            <a:xfrm rot="16200000">
              <a:off x="1118287" y="3111258"/>
              <a:ext cx="666227" cy="690775"/>
            </a:xfrm>
            <a:prstGeom prst="flowChartDelay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04473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  <p:bldP spid="26" grpId="0"/>
      <p:bldP spid="32" grpId="0"/>
      <p:bldP spid="33" grpId="0"/>
      <p:bldP spid="44" grpId="0" animBg="1"/>
      <p:bldP spid="31" grpId="0"/>
      <p:bldP spid="3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err="1"/>
              <a:t>Hardfork</a:t>
            </a:r>
            <a:r>
              <a:rPr lang="en-US" b="1" dirty="0"/>
              <a:t> Schedule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553200" y="3446157"/>
            <a:ext cx="519752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/>
              <a:t>September 18</a:t>
            </a:r>
            <a:r>
              <a:rPr lang="en-US" sz="5000" baseline="30000" dirty="0"/>
              <a:t>th</a:t>
            </a:r>
            <a:r>
              <a:rPr lang="en-US" sz="5000" dirty="0"/>
              <a:t>*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553199" y="4527684"/>
            <a:ext cx="497619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Mandatory </a:t>
            </a:r>
            <a:r>
              <a:rPr lang="en-US" sz="2400" b="1" dirty="0" err="1"/>
              <a:t>RingCT</a:t>
            </a:r>
            <a:endParaRPr lang="en-US" sz="2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Minimum </a:t>
            </a:r>
            <a:r>
              <a:rPr lang="en-US" sz="2400" b="1" dirty="0" err="1"/>
              <a:t>ringsize</a:t>
            </a:r>
            <a:r>
              <a:rPr lang="en-US" sz="2400" b="1" dirty="0"/>
              <a:t> ≥5 </a:t>
            </a:r>
            <a:r>
              <a:rPr lang="en-US" sz="2400" dirty="0"/>
              <a:t>(likely 10)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Fluffy blocks (in testing now)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Improved input selection algorithm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0MQ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Sub-Addresses</a:t>
            </a:r>
          </a:p>
        </p:txBody>
      </p:sp>
      <p:cxnSp>
        <p:nvCxnSpPr>
          <p:cNvPr id="17" name="Connector: Elbow 16"/>
          <p:cNvCxnSpPr>
            <a:stCxn id="13" idx="2"/>
            <a:endCxn id="5" idx="1"/>
          </p:cNvCxnSpPr>
          <p:nvPr/>
        </p:nvCxnSpPr>
        <p:spPr>
          <a:xfrm rot="5400000">
            <a:off x="6806132" y="2496957"/>
            <a:ext cx="1127155" cy="1633018"/>
          </a:xfrm>
          <a:prstGeom prst="bentConnector4">
            <a:avLst>
              <a:gd name="adj1" fmla="val 30886"/>
              <a:gd name="adj2" fmla="val 113999"/>
            </a:avLst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5"/>
          <p:cNvGrpSpPr/>
          <p:nvPr/>
        </p:nvGrpSpPr>
        <p:grpSpPr>
          <a:xfrm>
            <a:off x="421108" y="2380557"/>
            <a:ext cx="11329615" cy="471610"/>
            <a:chOff x="421108" y="2380557"/>
            <a:chExt cx="11329615" cy="471610"/>
          </a:xfrm>
        </p:grpSpPr>
        <p:grpSp>
          <p:nvGrpSpPr>
            <p:cNvPr id="21" name="Group 20"/>
            <p:cNvGrpSpPr/>
            <p:nvPr/>
          </p:nvGrpSpPr>
          <p:grpSpPr>
            <a:xfrm>
              <a:off x="421108" y="2380557"/>
              <a:ext cx="11329615" cy="397630"/>
              <a:chOff x="421108" y="2380557"/>
              <a:chExt cx="11329615" cy="397630"/>
            </a:xfrm>
          </p:grpSpPr>
          <p:cxnSp>
            <p:nvCxnSpPr>
              <p:cNvPr id="8" name="Straight Connector 7"/>
              <p:cNvCxnSpPr/>
              <p:nvPr/>
            </p:nvCxnSpPr>
            <p:spPr>
              <a:xfrm>
                <a:off x="421108" y="2749889"/>
                <a:ext cx="11329615" cy="28298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TextBox 10"/>
              <p:cNvSpPr txBox="1"/>
              <p:nvPr/>
            </p:nvSpPr>
            <p:spPr>
              <a:xfrm>
                <a:off x="421108" y="2380557"/>
                <a:ext cx="90877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January</a:t>
                </a: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3090345" y="2380963"/>
                <a:ext cx="6254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April</a:t>
                </a:r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7577077" y="2380557"/>
                <a:ext cx="12182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September</a:t>
                </a:r>
              </a:p>
            </p:txBody>
          </p:sp>
        </p:grpSp>
        <p:sp>
          <p:nvSpPr>
            <p:cNvPr id="16" name="Oval 15"/>
            <p:cNvSpPr/>
            <p:nvPr/>
          </p:nvSpPr>
          <p:spPr>
            <a:xfrm>
              <a:off x="6400057" y="2658425"/>
              <a:ext cx="193742" cy="193742"/>
            </a:xfrm>
            <a:prstGeom prst="ellipse">
              <a:avLst/>
            </a:prstGeom>
            <a:solidFill>
              <a:srgbClr val="F848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4098" name="Picture 2" descr="https://moneroworld.com/topo1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489"/>
          <a:stretch/>
        </p:blipFill>
        <p:spPr bwMode="auto">
          <a:xfrm>
            <a:off x="331076" y="3945377"/>
            <a:ext cx="5754839" cy="2440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Arrow Connector 3"/>
          <p:cNvCxnSpPr/>
          <p:nvPr/>
        </p:nvCxnSpPr>
        <p:spPr>
          <a:xfrm flipH="1">
            <a:off x="5698435" y="5471754"/>
            <a:ext cx="993913" cy="0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3146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Community Growth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75105" y="2705098"/>
            <a:ext cx="11197759" cy="2540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044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Community Growth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83429" y="2312711"/>
            <a:ext cx="10425142" cy="3239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976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XMR.TO – Pay Bitcoin Addresses with Monero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1295" y="1437410"/>
            <a:ext cx="9109409" cy="5115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30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512519" y="3090275"/>
            <a:ext cx="914400" cy="914400"/>
            <a:chOff x="1512519" y="3442863"/>
            <a:chExt cx="1475395" cy="1475779"/>
          </a:xfrm>
        </p:grpSpPr>
        <p:grpSp>
          <p:nvGrpSpPr>
            <p:cNvPr id="5" name="Group 4"/>
            <p:cNvGrpSpPr/>
            <p:nvPr/>
          </p:nvGrpSpPr>
          <p:grpSpPr>
            <a:xfrm>
              <a:off x="1512519" y="3442863"/>
              <a:ext cx="1475395" cy="1475779"/>
              <a:chOff x="8335770" y="4766507"/>
              <a:chExt cx="966131" cy="966131"/>
            </a:xfrm>
          </p:grpSpPr>
          <p:sp>
            <p:nvSpPr>
              <p:cNvPr id="7" name="Oval 6"/>
              <p:cNvSpPr/>
              <p:nvPr/>
            </p:nvSpPr>
            <p:spPr bwMode="auto">
              <a:xfrm>
                <a:off x="8392515" y="4823252"/>
                <a:ext cx="852640" cy="852640"/>
              </a:xfrm>
              <a:prstGeom prst="ellipse">
                <a:avLst/>
              </a:prstGeom>
              <a:solidFill>
                <a:srgbClr val="FF4500"/>
              </a:solidFill>
              <a:ln w="3175" cmpd="sng">
                <a:noFill/>
                <a:prstDash val="soli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926" dirty="0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8" name="Oval 7"/>
              <p:cNvSpPr/>
              <p:nvPr/>
            </p:nvSpPr>
            <p:spPr bwMode="auto">
              <a:xfrm>
                <a:off x="8335770" y="4766507"/>
                <a:ext cx="966131" cy="966131"/>
              </a:xfrm>
              <a:prstGeom prst="ellipse">
                <a:avLst/>
              </a:prstGeom>
              <a:noFill/>
              <a:ln w="3175" cmpd="sng">
                <a:solidFill>
                  <a:schemeClr val="bg1">
                    <a:lumMod val="65000"/>
                  </a:schemeClr>
                </a:solidFill>
                <a:prstDash val="sys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926" dirty="0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</p:grpSp>
        <p:pic>
          <p:nvPicPr>
            <p:cNvPr id="10244" name="Picture 4" descr="https://repo.spydar007.com/packages/images/Reddit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34529" y="3738148"/>
              <a:ext cx="831376" cy="8313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Thank You!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1514574" y="1948070"/>
            <a:ext cx="914400" cy="914400"/>
            <a:chOff x="1443547" y="8569176"/>
            <a:chExt cx="2973600" cy="3148191"/>
          </a:xfrm>
        </p:grpSpPr>
        <p:grpSp>
          <p:nvGrpSpPr>
            <p:cNvPr id="10" name="Group 9"/>
            <p:cNvGrpSpPr/>
            <p:nvPr/>
          </p:nvGrpSpPr>
          <p:grpSpPr>
            <a:xfrm>
              <a:off x="1443547" y="8569176"/>
              <a:ext cx="2973600" cy="3148191"/>
              <a:chOff x="6503439" y="4743591"/>
              <a:chExt cx="966131" cy="1022856"/>
            </a:xfrm>
          </p:grpSpPr>
          <p:sp>
            <p:nvSpPr>
              <p:cNvPr id="12" name="Oval 11"/>
              <p:cNvSpPr/>
              <p:nvPr/>
            </p:nvSpPr>
            <p:spPr bwMode="auto">
              <a:xfrm>
                <a:off x="6564526" y="4805383"/>
                <a:ext cx="852640" cy="902146"/>
              </a:xfrm>
              <a:prstGeom prst="ellipse">
                <a:avLst/>
              </a:prstGeom>
              <a:solidFill>
                <a:schemeClr val="accent3"/>
              </a:solidFill>
              <a:ln w="3175" cmpd="sng">
                <a:noFill/>
                <a:prstDash val="soli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926" dirty="0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13" name="Oval 12"/>
              <p:cNvSpPr/>
              <p:nvPr/>
            </p:nvSpPr>
            <p:spPr bwMode="auto">
              <a:xfrm>
                <a:off x="6503439" y="4743591"/>
                <a:ext cx="966131" cy="1022856"/>
              </a:xfrm>
              <a:prstGeom prst="ellipse">
                <a:avLst/>
              </a:prstGeom>
              <a:noFill/>
              <a:ln w="3175" cmpd="sng">
                <a:solidFill>
                  <a:schemeClr val="bg1">
                    <a:lumMod val="65000"/>
                  </a:schemeClr>
                </a:solidFill>
                <a:prstDash val="sys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926" dirty="0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</p:grpSp>
        <p:pic>
          <p:nvPicPr>
            <p:cNvPr id="11" name="Picture 10" descr="domain1.emf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59484" y="9359047"/>
              <a:ext cx="1568449" cy="1568450"/>
            </a:xfrm>
            <a:prstGeom prst="rect">
              <a:avLst/>
            </a:prstGeom>
          </p:spPr>
        </p:pic>
      </p:grpSp>
      <p:sp>
        <p:nvSpPr>
          <p:cNvPr id="14" name="Freeform 12"/>
          <p:cNvSpPr/>
          <p:nvPr/>
        </p:nvSpPr>
        <p:spPr bwMode="auto">
          <a:xfrm>
            <a:off x="3291643" y="4307808"/>
            <a:ext cx="7831282" cy="1032235"/>
          </a:xfrm>
          <a:custGeom>
            <a:avLst/>
            <a:gdLst>
              <a:gd name="connsiteX0" fmla="*/ 0 w 1493792"/>
              <a:gd name="connsiteY0" fmla="*/ 0 h 1309396"/>
              <a:gd name="connsiteX1" fmla="*/ 1493792 w 1493792"/>
              <a:gd name="connsiteY1" fmla="*/ 0 h 1309396"/>
              <a:gd name="connsiteX2" fmla="*/ 1493792 w 1493792"/>
              <a:gd name="connsiteY2" fmla="*/ 1309396 h 1309396"/>
              <a:gd name="connsiteX3" fmla="*/ 0 w 1493792"/>
              <a:gd name="connsiteY3" fmla="*/ 1309396 h 1309396"/>
              <a:gd name="connsiteX4" fmla="*/ 0 w 1493792"/>
              <a:gd name="connsiteY4" fmla="*/ 0 h 1309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3792" h="1309396">
                <a:moveTo>
                  <a:pt x="0" y="0"/>
                </a:moveTo>
                <a:lnTo>
                  <a:pt x="1493792" y="0"/>
                </a:lnTo>
                <a:lnTo>
                  <a:pt x="1493792" y="1309396"/>
                </a:lnTo>
                <a:lnTo>
                  <a:pt x="0" y="1309396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0">
            <a:scrgbClr r="0" g="0" b="0"/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lIns="37157" rIns="37157" spcCol="1270"/>
          <a:lstStyle/>
          <a:p>
            <a:pPr defTabSz="1155662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sz="4800" b="1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monero.stackexchange.com</a:t>
            </a:r>
          </a:p>
        </p:txBody>
      </p:sp>
      <p:sp>
        <p:nvSpPr>
          <p:cNvPr id="15" name="Freeform 29"/>
          <p:cNvSpPr/>
          <p:nvPr/>
        </p:nvSpPr>
        <p:spPr bwMode="auto">
          <a:xfrm>
            <a:off x="3291643" y="1982377"/>
            <a:ext cx="3996261" cy="1032235"/>
          </a:xfrm>
          <a:custGeom>
            <a:avLst/>
            <a:gdLst>
              <a:gd name="connsiteX0" fmla="*/ 0 w 1493792"/>
              <a:gd name="connsiteY0" fmla="*/ 0 h 1309396"/>
              <a:gd name="connsiteX1" fmla="*/ 1493792 w 1493792"/>
              <a:gd name="connsiteY1" fmla="*/ 0 h 1309396"/>
              <a:gd name="connsiteX2" fmla="*/ 1493792 w 1493792"/>
              <a:gd name="connsiteY2" fmla="*/ 1309396 h 1309396"/>
              <a:gd name="connsiteX3" fmla="*/ 0 w 1493792"/>
              <a:gd name="connsiteY3" fmla="*/ 1309396 h 1309396"/>
              <a:gd name="connsiteX4" fmla="*/ 0 w 1493792"/>
              <a:gd name="connsiteY4" fmla="*/ 0 h 1309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3792" h="1309396">
                <a:moveTo>
                  <a:pt x="0" y="0"/>
                </a:moveTo>
                <a:lnTo>
                  <a:pt x="1493792" y="0"/>
                </a:lnTo>
                <a:lnTo>
                  <a:pt x="1493792" y="1309396"/>
                </a:lnTo>
                <a:lnTo>
                  <a:pt x="0" y="1309396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0">
            <a:scrgbClr r="0" g="0" b="0"/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lIns="37157" rIns="37157" spcCol="1270"/>
          <a:lstStyle/>
          <a:p>
            <a:pPr defTabSz="1155662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sz="4800" b="1" dirty="0" err="1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getmonero.org</a:t>
            </a:r>
            <a:endParaRPr lang="en-US" sz="4800" b="1" dirty="0">
              <a:solidFill>
                <a:schemeClr val="tx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0" name="Freeform 12"/>
          <p:cNvSpPr/>
          <p:nvPr/>
        </p:nvSpPr>
        <p:spPr bwMode="auto">
          <a:xfrm>
            <a:off x="3291643" y="3142197"/>
            <a:ext cx="6128905" cy="1032235"/>
          </a:xfrm>
          <a:custGeom>
            <a:avLst/>
            <a:gdLst>
              <a:gd name="connsiteX0" fmla="*/ 0 w 1493792"/>
              <a:gd name="connsiteY0" fmla="*/ 0 h 1309396"/>
              <a:gd name="connsiteX1" fmla="*/ 1493792 w 1493792"/>
              <a:gd name="connsiteY1" fmla="*/ 0 h 1309396"/>
              <a:gd name="connsiteX2" fmla="*/ 1493792 w 1493792"/>
              <a:gd name="connsiteY2" fmla="*/ 1309396 h 1309396"/>
              <a:gd name="connsiteX3" fmla="*/ 0 w 1493792"/>
              <a:gd name="connsiteY3" fmla="*/ 1309396 h 1309396"/>
              <a:gd name="connsiteX4" fmla="*/ 0 w 1493792"/>
              <a:gd name="connsiteY4" fmla="*/ 0 h 1309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3792" h="1309396">
                <a:moveTo>
                  <a:pt x="0" y="0"/>
                </a:moveTo>
                <a:lnTo>
                  <a:pt x="1493792" y="0"/>
                </a:lnTo>
                <a:lnTo>
                  <a:pt x="1493792" y="1309396"/>
                </a:lnTo>
                <a:lnTo>
                  <a:pt x="0" y="1309396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0">
            <a:scrgbClr r="0" g="0" b="0"/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lIns="37157" rIns="37157" spcCol="1270"/>
          <a:lstStyle/>
          <a:p>
            <a:pPr defTabSz="1155662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sz="4800" b="1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/r/Monero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512519" y="4244480"/>
            <a:ext cx="914400" cy="914400"/>
            <a:chOff x="1512519" y="5198633"/>
            <a:chExt cx="1475395" cy="1475779"/>
          </a:xfrm>
        </p:grpSpPr>
        <p:grpSp>
          <p:nvGrpSpPr>
            <p:cNvPr id="17" name="Group 16"/>
            <p:cNvGrpSpPr/>
            <p:nvPr/>
          </p:nvGrpSpPr>
          <p:grpSpPr>
            <a:xfrm>
              <a:off x="1512519" y="5198633"/>
              <a:ext cx="1475395" cy="1475779"/>
              <a:chOff x="8335770" y="4766507"/>
              <a:chExt cx="966131" cy="966131"/>
            </a:xfrm>
          </p:grpSpPr>
          <p:sp>
            <p:nvSpPr>
              <p:cNvPr id="18" name="Oval 17"/>
              <p:cNvSpPr/>
              <p:nvPr/>
            </p:nvSpPr>
            <p:spPr bwMode="auto">
              <a:xfrm>
                <a:off x="8392515" y="4823252"/>
                <a:ext cx="852640" cy="852640"/>
              </a:xfrm>
              <a:prstGeom prst="ellipse">
                <a:avLst/>
              </a:prstGeom>
              <a:solidFill>
                <a:schemeClr val="bg1"/>
              </a:solidFill>
              <a:ln w="3175" cmpd="sng">
                <a:noFill/>
                <a:prstDash val="soli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926" dirty="0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19" name="Oval 18"/>
              <p:cNvSpPr/>
              <p:nvPr/>
            </p:nvSpPr>
            <p:spPr bwMode="auto">
              <a:xfrm>
                <a:off x="8335770" y="4766507"/>
                <a:ext cx="966131" cy="966131"/>
              </a:xfrm>
              <a:prstGeom prst="ellipse">
                <a:avLst/>
              </a:prstGeom>
              <a:noFill/>
              <a:ln w="3175" cmpd="sng">
                <a:solidFill>
                  <a:schemeClr val="bg1">
                    <a:lumMod val="65000"/>
                  </a:schemeClr>
                </a:solidFill>
                <a:prstDash val="sys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926" dirty="0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</p:grpSp>
        <p:pic>
          <p:nvPicPr>
            <p:cNvPr id="10246" name="Picture 6" descr="Image result for stackexchangelogo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96176" y="5482483"/>
              <a:ext cx="908077" cy="9080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1" name="Group 20"/>
          <p:cNvGrpSpPr/>
          <p:nvPr/>
        </p:nvGrpSpPr>
        <p:grpSpPr>
          <a:xfrm>
            <a:off x="1498660" y="5391009"/>
            <a:ext cx="914400" cy="914400"/>
            <a:chOff x="1401182" y="4138291"/>
            <a:chExt cx="2972879" cy="2973653"/>
          </a:xfrm>
        </p:grpSpPr>
        <p:grpSp>
          <p:nvGrpSpPr>
            <p:cNvPr id="22" name="Group 21"/>
            <p:cNvGrpSpPr/>
            <p:nvPr/>
          </p:nvGrpSpPr>
          <p:grpSpPr>
            <a:xfrm>
              <a:off x="1401182" y="4138291"/>
              <a:ext cx="2972879" cy="2973653"/>
              <a:chOff x="8311098" y="4748886"/>
              <a:chExt cx="966131" cy="966131"/>
            </a:xfrm>
          </p:grpSpPr>
          <p:sp>
            <p:nvSpPr>
              <p:cNvPr id="24" name="Oval 23"/>
              <p:cNvSpPr/>
              <p:nvPr/>
            </p:nvSpPr>
            <p:spPr bwMode="auto">
              <a:xfrm>
                <a:off x="8374642" y="4805383"/>
                <a:ext cx="852640" cy="852640"/>
              </a:xfrm>
              <a:prstGeom prst="ellipse">
                <a:avLst/>
              </a:prstGeom>
              <a:solidFill>
                <a:srgbClr val="9BBB5C"/>
              </a:solidFill>
              <a:ln w="3175" cmpd="sng">
                <a:noFill/>
                <a:prstDash val="soli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926" dirty="0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25" name="Oval 24"/>
              <p:cNvSpPr/>
              <p:nvPr/>
            </p:nvSpPr>
            <p:spPr bwMode="auto">
              <a:xfrm>
                <a:off x="8311098" y="4748886"/>
                <a:ext cx="966131" cy="966131"/>
              </a:xfrm>
              <a:prstGeom prst="ellipse">
                <a:avLst/>
              </a:prstGeom>
              <a:noFill/>
              <a:ln w="3175" cmpd="sng">
                <a:solidFill>
                  <a:schemeClr val="bg1">
                    <a:lumMod val="65000"/>
                  </a:schemeClr>
                </a:solidFill>
                <a:prstDash val="sys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926" dirty="0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</p:grpSp>
        <p:pic>
          <p:nvPicPr>
            <p:cNvPr id="23" name="Picture 22" descr="opened4.emf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1550" y="4904938"/>
              <a:ext cx="1365250" cy="1365250"/>
            </a:xfrm>
            <a:prstGeom prst="rect">
              <a:avLst/>
            </a:prstGeom>
          </p:spPr>
        </p:pic>
      </p:grpSp>
      <p:sp>
        <p:nvSpPr>
          <p:cNvPr id="27" name="Freeform 12"/>
          <p:cNvSpPr/>
          <p:nvPr/>
        </p:nvSpPr>
        <p:spPr bwMode="auto">
          <a:xfrm>
            <a:off x="3291643" y="5473419"/>
            <a:ext cx="7831282" cy="1032235"/>
          </a:xfrm>
          <a:custGeom>
            <a:avLst/>
            <a:gdLst>
              <a:gd name="connsiteX0" fmla="*/ 0 w 1493792"/>
              <a:gd name="connsiteY0" fmla="*/ 0 h 1309396"/>
              <a:gd name="connsiteX1" fmla="*/ 1493792 w 1493792"/>
              <a:gd name="connsiteY1" fmla="*/ 0 h 1309396"/>
              <a:gd name="connsiteX2" fmla="*/ 1493792 w 1493792"/>
              <a:gd name="connsiteY2" fmla="*/ 1309396 h 1309396"/>
              <a:gd name="connsiteX3" fmla="*/ 0 w 1493792"/>
              <a:gd name="connsiteY3" fmla="*/ 1309396 h 1309396"/>
              <a:gd name="connsiteX4" fmla="*/ 0 w 1493792"/>
              <a:gd name="connsiteY4" fmla="*/ 0 h 1309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3792" h="1309396">
                <a:moveTo>
                  <a:pt x="0" y="0"/>
                </a:moveTo>
                <a:lnTo>
                  <a:pt x="1493792" y="0"/>
                </a:lnTo>
                <a:lnTo>
                  <a:pt x="1493792" y="1309396"/>
                </a:lnTo>
                <a:lnTo>
                  <a:pt x="0" y="1309396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0">
            <a:scrgbClr r="0" g="0" b="0"/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lIns="37157" rIns="37157" spcCol="1270"/>
          <a:lstStyle/>
          <a:p>
            <a:pPr defTabSz="1155662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sz="4800" b="1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justin@ehrenhofer.org</a:t>
            </a:r>
          </a:p>
        </p:txBody>
      </p:sp>
    </p:spTree>
    <p:extLst>
      <p:ext uri="{BB962C8B-B14F-4D97-AF65-F5344CB8AC3E}">
        <p14:creationId xmlns:p14="http://schemas.microsoft.com/office/powerpoint/2010/main" val="3251912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4" grpId="0"/>
      <p:bldP spid="15" grpId="0"/>
      <p:bldP spid="20" grpId="0"/>
      <p:bldP spid="2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roup 57"/>
          <p:cNvGrpSpPr/>
          <p:nvPr/>
        </p:nvGrpSpPr>
        <p:grpSpPr>
          <a:xfrm>
            <a:off x="8761038" y="2562787"/>
            <a:ext cx="683478" cy="685460"/>
            <a:chOff x="8070456" y="1782897"/>
            <a:chExt cx="683478" cy="685460"/>
          </a:xfrm>
        </p:grpSpPr>
        <p:pic>
          <p:nvPicPr>
            <p:cNvPr id="59" name="Picture 6" descr="Image result for bitcoin"/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7338"/>
            <a:stretch/>
          </p:blipFill>
          <p:spPr bwMode="auto">
            <a:xfrm>
              <a:off x="8070456" y="1785732"/>
              <a:ext cx="359479" cy="6826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0" name="Picture 6" descr="Image result for bitcoin"/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412"/>
            <a:stretch/>
          </p:blipFill>
          <p:spPr bwMode="auto">
            <a:xfrm>
              <a:off x="8428231" y="1782897"/>
              <a:ext cx="324850" cy="6826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" name="Picture 6" descr="Image result for bitcoin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679" r="47588"/>
            <a:stretch/>
          </p:blipFill>
          <p:spPr bwMode="auto">
            <a:xfrm>
              <a:off x="8070456" y="2130334"/>
              <a:ext cx="357775" cy="3366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2" name="Picture 6" descr="Image result for bitcoin"/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287" t="49679"/>
            <a:stretch/>
          </p:blipFill>
          <p:spPr bwMode="auto">
            <a:xfrm>
              <a:off x="8428231" y="2124538"/>
              <a:ext cx="325703" cy="3435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9" name="Group 68"/>
          <p:cNvGrpSpPr/>
          <p:nvPr/>
        </p:nvGrpSpPr>
        <p:grpSpPr>
          <a:xfrm>
            <a:off x="8758691" y="3502047"/>
            <a:ext cx="683478" cy="685460"/>
            <a:chOff x="8070456" y="1782897"/>
            <a:chExt cx="683478" cy="685460"/>
          </a:xfrm>
        </p:grpSpPr>
        <p:pic>
          <p:nvPicPr>
            <p:cNvPr id="70" name="Picture 6" descr="Image result for bitcoin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7338"/>
            <a:stretch/>
          </p:blipFill>
          <p:spPr bwMode="auto">
            <a:xfrm>
              <a:off x="8070456" y="1785732"/>
              <a:ext cx="359479" cy="6826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1" name="Picture 6" descr="Image result for bitcoin"/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412"/>
            <a:stretch/>
          </p:blipFill>
          <p:spPr bwMode="auto">
            <a:xfrm>
              <a:off x="8428231" y="1782897"/>
              <a:ext cx="324850" cy="6826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2" name="Picture 6" descr="Image result for bitcoin"/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679" r="47588"/>
            <a:stretch/>
          </p:blipFill>
          <p:spPr bwMode="auto">
            <a:xfrm>
              <a:off x="8070456" y="2130334"/>
              <a:ext cx="357775" cy="3366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3" name="Picture 6" descr="Image result for bitcoin"/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287" t="49679"/>
            <a:stretch/>
          </p:blipFill>
          <p:spPr bwMode="auto">
            <a:xfrm>
              <a:off x="8428231" y="2124538"/>
              <a:ext cx="325703" cy="3435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4" name="Group 73"/>
          <p:cNvGrpSpPr/>
          <p:nvPr/>
        </p:nvGrpSpPr>
        <p:grpSpPr>
          <a:xfrm>
            <a:off x="8070456" y="4271683"/>
            <a:ext cx="683478" cy="685460"/>
            <a:chOff x="8070456" y="1782897"/>
            <a:chExt cx="683478" cy="685460"/>
          </a:xfrm>
        </p:grpSpPr>
        <p:pic>
          <p:nvPicPr>
            <p:cNvPr id="75" name="Picture 6" descr="Image result for bitcoin"/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7338"/>
            <a:stretch/>
          </p:blipFill>
          <p:spPr bwMode="auto">
            <a:xfrm>
              <a:off x="8070456" y="1785732"/>
              <a:ext cx="359479" cy="6826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6" name="Picture 6" descr="Image result for bitcoin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412"/>
            <a:stretch/>
          </p:blipFill>
          <p:spPr bwMode="auto">
            <a:xfrm>
              <a:off x="8428231" y="1782897"/>
              <a:ext cx="324850" cy="6826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7" name="Picture 6" descr="Image result for bitcoin"/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679" r="47588"/>
            <a:stretch/>
          </p:blipFill>
          <p:spPr bwMode="auto">
            <a:xfrm>
              <a:off x="8070456" y="2130334"/>
              <a:ext cx="357775" cy="3366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8" name="Picture 6" descr="Image result for bitcoin"/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287" t="49679"/>
            <a:stretch/>
          </p:blipFill>
          <p:spPr bwMode="auto">
            <a:xfrm>
              <a:off x="8428231" y="2124538"/>
              <a:ext cx="325703" cy="3435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56" name="Straight Connector 55"/>
          <p:cNvCxnSpPr/>
          <p:nvPr/>
        </p:nvCxnSpPr>
        <p:spPr>
          <a:xfrm>
            <a:off x="1788689" y="3364464"/>
            <a:ext cx="8614611" cy="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Cloud 30"/>
          <p:cNvSpPr/>
          <p:nvPr/>
        </p:nvSpPr>
        <p:spPr>
          <a:xfrm>
            <a:off x="3542701" y="4721842"/>
            <a:ext cx="5138667" cy="2662991"/>
          </a:xfrm>
          <a:prstGeom prst="cloud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People Started Adding Tools to Bitcoin</a:t>
            </a:r>
          </a:p>
        </p:txBody>
      </p:sp>
      <p:sp>
        <p:nvSpPr>
          <p:cNvPr id="4" name="Flowchart: Manual Operation 3"/>
          <p:cNvSpPr/>
          <p:nvPr/>
        </p:nvSpPr>
        <p:spPr>
          <a:xfrm rot="10800000">
            <a:off x="4569564" y="4957010"/>
            <a:ext cx="3052868" cy="1155029"/>
          </a:xfrm>
          <a:prstGeom prst="flowChartManualOperation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5743072" y="5127206"/>
            <a:ext cx="705852" cy="70585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lowchart: Alternate Process 8"/>
          <p:cNvSpPr/>
          <p:nvPr/>
        </p:nvSpPr>
        <p:spPr>
          <a:xfrm rot="2208729">
            <a:off x="5823284" y="5432006"/>
            <a:ext cx="545429" cy="96253"/>
          </a:xfrm>
          <a:prstGeom prst="flowChartAlternate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5638797" y="2057935"/>
            <a:ext cx="914400" cy="12833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8" name="Picture 6" descr="Image result for bitcoi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7566" y="1780790"/>
            <a:ext cx="682625" cy="68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 descr="Image result for bitcoin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6291" y="2564205"/>
            <a:ext cx="682625" cy="68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 descr="Image result for bitcoin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6290" y="3503478"/>
            <a:ext cx="682625" cy="68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 descr="Image result for bitcoin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7566" y="4274385"/>
            <a:ext cx="682625" cy="68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4569563" y="6128082"/>
            <a:ext cx="3052869" cy="374904"/>
          </a:xfrm>
          <a:prstGeom prst="rect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4655532" y="6224094"/>
            <a:ext cx="182880" cy="18288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4569563" y="6502986"/>
            <a:ext cx="3052869" cy="374904"/>
          </a:xfrm>
          <a:prstGeom prst="rect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4655532" y="6598998"/>
            <a:ext cx="182880" cy="18288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5123319" y="6245129"/>
            <a:ext cx="1945356" cy="140810"/>
          </a:xfrm>
          <a:prstGeom prst="rect">
            <a:avLst/>
          </a:prstGeom>
          <a:solidFill>
            <a:srgbClr val="AFAB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5123319" y="6615694"/>
            <a:ext cx="1945356" cy="140810"/>
          </a:xfrm>
          <a:prstGeom prst="rect">
            <a:avLst/>
          </a:prstGeom>
          <a:solidFill>
            <a:srgbClr val="AFAB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/>
          <p:cNvCxnSpPr/>
          <p:nvPr/>
        </p:nvCxnSpPr>
        <p:spPr>
          <a:xfrm>
            <a:off x="1804733" y="4226258"/>
            <a:ext cx="8614611" cy="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1804730" y="2531284"/>
            <a:ext cx="8614611" cy="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lowchart: Alternate Process 4"/>
          <p:cNvSpPr/>
          <p:nvPr/>
        </p:nvSpPr>
        <p:spPr>
          <a:xfrm>
            <a:off x="5237746" y="2149642"/>
            <a:ext cx="1716505" cy="2807368"/>
          </a:xfrm>
          <a:prstGeom prst="flowChartAlternateProcess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 rot="1761175">
            <a:off x="4239905" y="2512135"/>
            <a:ext cx="914400" cy="157586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/>
          <p:cNvSpPr/>
          <p:nvPr/>
        </p:nvSpPr>
        <p:spPr>
          <a:xfrm rot="19869766">
            <a:off x="4238525" y="4153227"/>
            <a:ext cx="914400" cy="157586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/>
          <p:cNvSpPr/>
          <p:nvPr/>
        </p:nvSpPr>
        <p:spPr>
          <a:xfrm rot="495292">
            <a:off x="3523712" y="3000685"/>
            <a:ext cx="1554480" cy="157586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Arrow 23"/>
          <p:cNvSpPr/>
          <p:nvPr/>
        </p:nvSpPr>
        <p:spPr>
          <a:xfrm rot="21140983">
            <a:off x="3512328" y="3584434"/>
            <a:ext cx="1554480" cy="157586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/>
          <p:cNvSpPr/>
          <p:nvPr/>
        </p:nvSpPr>
        <p:spPr>
          <a:xfrm rot="9270913" flipH="1">
            <a:off x="7121987" y="2516237"/>
            <a:ext cx="914400" cy="157586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/>
          <p:cNvSpPr/>
          <p:nvPr/>
        </p:nvSpPr>
        <p:spPr>
          <a:xfrm rot="12417004" flipH="1">
            <a:off x="7120607" y="4153225"/>
            <a:ext cx="914400" cy="157586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Arrow 26"/>
          <p:cNvSpPr/>
          <p:nvPr/>
        </p:nvSpPr>
        <p:spPr>
          <a:xfrm rot="10267143" flipH="1">
            <a:off x="7161609" y="2984972"/>
            <a:ext cx="1554480" cy="157586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ight Arrow 27"/>
          <p:cNvSpPr/>
          <p:nvPr/>
        </p:nvSpPr>
        <p:spPr>
          <a:xfrm rot="11358295" flipH="1">
            <a:off x="7150225" y="3587771"/>
            <a:ext cx="1554480" cy="157586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6720560" y="4680572"/>
            <a:ext cx="233691" cy="457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6720560" y="4461642"/>
            <a:ext cx="233691" cy="457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6721176" y="4236593"/>
            <a:ext cx="233691" cy="457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6721176" y="4020735"/>
            <a:ext cx="233691" cy="457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6588491" y="3796883"/>
            <a:ext cx="365760" cy="457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6716995" y="3570433"/>
            <a:ext cx="233691" cy="457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6716995" y="3351503"/>
            <a:ext cx="233691" cy="457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6717611" y="3126454"/>
            <a:ext cx="233691" cy="457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6717611" y="2910596"/>
            <a:ext cx="233691" cy="457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6584926" y="2686744"/>
            <a:ext cx="365760" cy="457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6716995" y="2473527"/>
            <a:ext cx="233691" cy="457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5181597" y="2110950"/>
            <a:ext cx="1828800" cy="12833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>
            <a:off x="8070456" y="1782897"/>
            <a:ext cx="683478" cy="685460"/>
            <a:chOff x="8070456" y="1782897"/>
            <a:chExt cx="683478" cy="685460"/>
          </a:xfrm>
        </p:grpSpPr>
        <p:pic>
          <p:nvPicPr>
            <p:cNvPr id="17" name="Picture 6" descr="Image result for bitcoin"/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7338"/>
            <a:stretch/>
          </p:blipFill>
          <p:spPr bwMode="auto">
            <a:xfrm>
              <a:off x="8070456" y="1785732"/>
              <a:ext cx="359479" cy="6826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7" name="Picture 6" descr="Image result for bitcoin"/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412"/>
            <a:stretch/>
          </p:blipFill>
          <p:spPr bwMode="auto">
            <a:xfrm>
              <a:off x="8428231" y="1782897"/>
              <a:ext cx="324850" cy="6826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8" name="Picture 6" descr="Image result for bitcoin"/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679" r="47588"/>
            <a:stretch/>
          </p:blipFill>
          <p:spPr bwMode="auto">
            <a:xfrm>
              <a:off x="8070456" y="2130334"/>
              <a:ext cx="357775" cy="3366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0" name="Picture 6" descr="Image result for bitcoin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287" t="49679"/>
            <a:stretch/>
          </p:blipFill>
          <p:spPr bwMode="auto">
            <a:xfrm>
              <a:off x="8428231" y="2124538"/>
              <a:ext cx="325703" cy="3435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639691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500"/>
                            </p:stCondLst>
                            <p:childTnLst>
                              <p:par>
                                <p:cTn id="9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500"/>
                            </p:stCondLst>
                            <p:childTnLst>
                              <p:par>
                                <p:cTn id="134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6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9" dur="2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2" dur="2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5" dur="2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2" grpId="0"/>
      <p:bldP spid="4" grpId="0" animBg="1"/>
      <p:bldP spid="8" grpId="0" animBg="1"/>
      <p:bldP spid="9" grpId="0" animBg="1"/>
      <p:bldP spid="12" grpId="0" animBg="1"/>
      <p:bldP spid="11" grpId="0" animBg="1"/>
      <p:bldP spid="13" grpId="0" animBg="1"/>
      <p:bldP spid="32" grpId="0" animBg="1"/>
      <p:bldP spid="33" grpId="0" animBg="1"/>
      <p:bldP spid="21" grpId="0" animBg="1"/>
      <p:bldP spid="35" grpId="0" animBg="1"/>
      <p:bldP spid="5" grpId="0" animBg="1"/>
      <p:bldP spid="10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34" grpId="0" animBg="1"/>
      <p:bldP spid="42" grpId="0" animBg="1"/>
      <p:bldP spid="43" grpId="0" animBg="1"/>
      <p:bldP spid="44" grpId="0" animBg="1"/>
      <p:bldP spid="45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7" grpId="0" animBg="1"/>
      <p:bldP spid="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Cloud 30"/>
          <p:cNvSpPr/>
          <p:nvPr/>
        </p:nvSpPr>
        <p:spPr>
          <a:xfrm>
            <a:off x="3542701" y="4721842"/>
            <a:ext cx="5138667" cy="2662991"/>
          </a:xfrm>
          <a:prstGeom prst="cloud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People Started Adding Tools to Bitcoin</a:t>
            </a:r>
          </a:p>
        </p:txBody>
      </p:sp>
      <p:sp>
        <p:nvSpPr>
          <p:cNvPr id="4" name="Flowchart: Manual Operation 3"/>
          <p:cNvSpPr/>
          <p:nvPr/>
        </p:nvSpPr>
        <p:spPr>
          <a:xfrm rot="10800000">
            <a:off x="4569564" y="4957010"/>
            <a:ext cx="3052868" cy="1155029"/>
          </a:xfrm>
          <a:prstGeom prst="flowChartManualOperation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5743072" y="5127206"/>
            <a:ext cx="705852" cy="70585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lowchart: Alternate Process 8"/>
          <p:cNvSpPr/>
          <p:nvPr/>
        </p:nvSpPr>
        <p:spPr>
          <a:xfrm rot="2208729">
            <a:off x="5823284" y="5432006"/>
            <a:ext cx="545429" cy="96253"/>
          </a:xfrm>
          <a:prstGeom prst="flowChartAlternate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5638797" y="2057935"/>
            <a:ext cx="914400" cy="12833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8" name="Picture 6" descr="Image result for bitcoi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7566" y="1780790"/>
            <a:ext cx="682625" cy="68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 descr="Image result for bitcoin"/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6291" y="2564205"/>
            <a:ext cx="682625" cy="68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 descr="Image result for bitcoin"/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6290" y="3503478"/>
            <a:ext cx="682625" cy="68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 descr="Image result for bitcoin"/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7566" y="4274385"/>
            <a:ext cx="682625" cy="68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4569563" y="6128082"/>
            <a:ext cx="3052869" cy="374904"/>
          </a:xfrm>
          <a:prstGeom prst="rect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4655532" y="6224094"/>
            <a:ext cx="182880" cy="18288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4569563" y="6502986"/>
            <a:ext cx="3052869" cy="374904"/>
          </a:xfrm>
          <a:prstGeom prst="rect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4655532" y="6598998"/>
            <a:ext cx="182880" cy="18288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5123319" y="6245129"/>
            <a:ext cx="1945356" cy="140810"/>
          </a:xfrm>
          <a:prstGeom prst="rect">
            <a:avLst/>
          </a:prstGeom>
          <a:solidFill>
            <a:srgbClr val="AFAB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5123319" y="6615694"/>
            <a:ext cx="1945356" cy="140810"/>
          </a:xfrm>
          <a:prstGeom prst="rect">
            <a:avLst/>
          </a:prstGeom>
          <a:solidFill>
            <a:srgbClr val="AFAB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/>
          <p:cNvCxnSpPr/>
          <p:nvPr/>
        </p:nvCxnSpPr>
        <p:spPr>
          <a:xfrm>
            <a:off x="1804733" y="4226258"/>
            <a:ext cx="8614611" cy="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1788689" y="3364464"/>
            <a:ext cx="8614611" cy="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1804730" y="2531284"/>
            <a:ext cx="8614611" cy="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lowchart: Alternate Process 4"/>
          <p:cNvSpPr/>
          <p:nvPr/>
        </p:nvSpPr>
        <p:spPr>
          <a:xfrm>
            <a:off x="5237746" y="2149642"/>
            <a:ext cx="1716505" cy="2807368"/>
          </a:xfrm>
          <a:prstGeom prst="flowChartAlternateProcess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 rot="1761175">
            <a:off x="4239905" y="2512135"/>
            <a:ext cx="914400" cy="157586"/>
          </a:xfrm>
          <a:prstGeom prst="rightArrow">
            <a:avLst/>
          </a:prstGeom>
          <a:solidFill>
            <a:srgbClr val="F848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/>
          <p:cNvSpPr/>
          <p:nvPr/>
        </p:nvSpPr>
        <p:spPr>
          <a:xfrm rot="19869766">
            <a:off x="4238525" y="4153227"/>
            <a:ext cx="914400" cy="157586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/>
          <p:cNvSpPr/>
          <p:nvPr/>
        </p:nvSpPr>
        <p:spPr>
          <a:xfrm rot="495292">
            <a:off x="3523712" y="3000685"/>
            <a:ext cx="1554480" cy="157586"/>
          </a:xfrm>
          <a:prstGeom prst="rightArrow">
            <a:avLst/>
          </a:prstGeom>
          <a:solidFill>
            <a:srgbClr val="F848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Arrow 23"/>
          <p:cNvSpPr/>
          <p:nvPr/>
        </p:nvSpPr>
        <p:spPr>
          <a:xfrm rot="21140983">
            <a:off x="3512328" y="3584434"/>
            <a:ext cx="1554480" cy="157586"/>
          </a:xfrm>
          <a:prstGeom prst="rightArrow">
            <a:avLst/>
          </a:prstGeom>
          <a:solidFill>
            <a:srgbClr val="F848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/>
          <p:cNvSpPr/>
          <p:nvPr/>
        </p:nvSpPr>
        <p:spPr>
          <a:xfrm rot="9270913" flipH="1">
            <a:off x="7121987" y="2516237"/>
            <a:ext cx="914400" cy="157586"/>
          </a:xfrm>
          <a:prstGeom prst="rightArrow">
            <a:avLst/>
          </a:prstGeom>
          <a:gradFill flip="none" rotWithShape="1">
            <a:gsLst>
              <a:gs pos="0">
                <a:srgbClr val="00B050"/>
              </a:gs>
              <a:gs pos="43000">
                <a:srgbClr val="F84836"/>
              </a:gs>
              <a:gs pos="100000">
                <a:srgbClr val="F84836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/>
          <p:cNvSpPr/>
          <p:nvPr/>
        </p:nvSpPr>
        <p:spPr>
          <a:xfrm rot="12417004" flipH="1">
            <a:off x="7120607" y="4153225"/>
            <a:ext cx="914400" cy="157586"/>
          </a:xfrm>
          <a:prstGeom prst="rightArrow">
            <a:avLst/>
          </a:prstGeom>
          <a:gradFill>
            <a:gsLst>
              <a:gs pos="0">
                <a:srgbClr val="00B050"/>
              </a:gs>
              <a:gs pos="43000">
                <a:srgbClr val="F84836"/>
              </a:gs>
              <a:gs pos="100000">
                <a:srgbClr val="F8483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Arrow 26"/>
          <p:cNvSpPr/>
          <p:nvPr/>
        </p:nvSpPr>
        <p:spPr>
          <a:xfrm rot="10267143" flipH="1">
            <a:off x="7161609" y="2984972"/>
            <a:ext cx="1554480" cy="157586"/>
          </a:xfrm>
          <a:prstGeom prst="rightArrow">
            <a:avLst/>
          </a:prstGeom>
          <a:gradFill>
            <a:gsLst>
              <a:gs pos="0">
                <a:srgbClr val="00B050"/>
              </a:gs>
              <a:gs pos="43000">
                <a:srgbClr val="F84836"/>
              </a:gs>
              <a:gs pos="100000">
                <a:srgbClr val="F8483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ight Arrow 27"/>
          <p:cNvSpPr/>
          <p:nvPr/>
        </p:nvSpPr>
        <p:spPr>
          <a:xfrm rot="11358295" flipH="1">
            <a:off x="7150225" y="3587771"/>
            <a:ext cx="1554480" cy="157586"/>
          </a:xfrm>
          <a:prstGeom prst="rightArrow">
            <a:avLst/>
          </a:prstGeom>
          <a:gradFill>
            <a:gsLst>
              <a:gs pos="0">
                <a:srgbClr val="00B050"/>
              </a:gs>
              <a:gs pos="43000">
                <a:srgbClr val="F84836"/>
              </a:gs>
              <a:gs pos="100000">
                <a:srgbClr val="F8483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6720560" y="4680572"/>
            <a:ext cx="233691" cy="457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6720560" y="4461642"/>
            <a:ext cx="233691" cy="457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6721176" y="4236593"/>
            <a:ext cx="233691" cy="457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6721176" y="4020735"/>
            <a:ext cx="233691" cy="457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6588491" y="3796883"/>
            <a:ext cx="365760" cy="457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6716995" y="3570433"/>
            <a:ext cx="233691" cy="457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6716995" y="3351503"/>
            <a:ext cx="233691" cy="457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6717611" y="3126454"/>
            <a:ext cx="233691" cy="457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6717611" y="2910596"/>
            <a:ext cx="233691" cy="457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6584926" y="2686744"/>
            <a:ext cx="365760" cy="457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6716995" y="2473527"/>
            <a:ext cx="233691" cy="457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5181597" y="2110950"/>
            <a:ext cx="1828800" cy="12833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2" name="Group 71"/>
          <p:cNvGrpSpPr/>
          <p:nvPr/>
        </p:nvGrpSpPr>
        <p:grpSpPr>
          <a:xfrm>
            <a:off x="8761038" y="2562787"/>
            <a:ext cx="683478" cy="685460"/>
            <a:chOff x="8070456" y="1782897"/>
            <a:chExt cx="683478" cy="685460"/>
          </a:xfrm>
        </p:grpSpPr>
        <p:pic>
          <p:nvPicPr>
            <p:cNvPr id="73" name="Picture 6" descr="Image result for bitcoin"/>
            <p:cNvPicPr>
              <a:picLocks noChangeAspect="1" noChangeArrowheads="1"/>
            </p:cNvPicPr>
            <p:nvPr/>
          </p:nvPicPr>
          <p:blipFill rotWithShape="1">
            <a:blip r:embed="rId3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7338"/>
            <a:stretch/>
          </p:blipFill>
          <p:spPr bwMode="auto">
            <a:xfrm>
              <a:off x="8070456" y="1785732"/>
              <a:ext cx="359479" cy="6826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4" name="Picture 6" descr="Image result for bitcoin"/>
            <p:cNvPicPr>
              <a:picLocks noChangeAspect="1" noChangeArrowheads="1"/>
            </p:cNvPicPr>
            <p:nvPr/>
          </p:nvPicPr>
          <p:blipFill rotWithShape="1">
            <a:blip r:embed="rId3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412"/>
            <a:stretch/>
          </p:blipFill>
          <p:spPr bwMode="auto">
            <a:xfrm>
              <a:off x="8428231" y="1782897"/>
              <a:ext cx="324850" cy="6826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5" name="Picture 6" descr="Image result for bitcoin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679" r="47588"/>
            <a:stretch/>
          </p:blipFill>
          <p:spPr bwMode="auto">
            <a:xfrm>
              <a:off x="8070456" y="2130334"/>
              <a:ext cx="357775" cy="3366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6" name="Picture 6" descr="Image result for bitcoin"/>
            <p:cNvPicPr>
              <a:picLocks noChangeAspect="1" noChangeArrowheads="1"/>
            </p:cNvPicPr>
            <p:nvPr/>
          </p:nvPicPr>
          <p:blipFill rotWithShape="1">
            <a:blip r:embed="rId3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287" t="49679"/>
            <a:stretch/>
          </p:blipFill>
          <p:spPr bwMode="auto">
            <a:xfrm>
              <a:off x="8428231" y="2124538"/>
              <a:ext cx="325703" cy="3435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7" name="Group 76"/>
          <p:cNvGrpSpPr/>
          <p:nvPr/>
        </p:nvGrpSpPr>
        <p:grpSpPr>
          <a:xfrm>
            <a:off x="8758691" y="3502047"/>
            <a:ext cx="683478" cy="685460"/>
            <a:chOff x="8070456" y="1782897"/>
            <a:chExt cx="683478" cy="685460"/>
          </a:xfrm>
        </p:grpSpPr>
        <p:pic>
          <p:nvPicPr>
            <p:cNvPr id="78" name="Picture 6" descr="Image result for bitcoin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7338"/>
            <a:stretch/>
          </p:blipFill>
          <p:spPr bwMode="auto">
            <a:xfrm>
              <a:off x="8070456" y="1785732"/>
              <a:ext cx="359479" cy="6826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9" name="Picture 6" descr="Image result for bitcoin"/>
            <p:cNvPicPr>
              <a:picLocks noChangeAspect="1" noChangeArrowheads="1"/>
            </p:cNvPicPr>
            <p:nvPr/>
          </p:nvPicPr>
          <p:blipFill rotWithShape="1">
            <a:blip r:embed="rId3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412"/>
            <a:stretch/>
          </p:blipFill>
          <p:spPr bwMode="auto">
            <a:xfrm>
              <a:off x="8428231" y="1782897"/>
              <a:ext cx="324850" cy="6826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0" name="Picture 6" descr="Image result for bitcoin"/>
            <p:cNvPicPr>
              <a:picLocks noChangeAspect="1" noChangeArrowheads="1"/>
            </p:cNvPicPr>
            <p:nvPr/>
          </p:nvPicPr>
          <p:blipFill rotWithShape="1">
            <a:blip r:embed="rId3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679" r="47588"/>
            <a:stretch/>
          </p:blipFill>
          <p:spPr bwMode="auto">
            <a:xfrm>
              <a:off x="8070456" y="2130334"/>
              <a:ext cx="357775" cy="3366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1" name="Picture 6" descr="Image result for bitcoin"/>
            <p:cNvPicPr>
              <a:picLocks noChangeAspect="1" noChangeArrowheads="1"/>
            </p:cNvPicPr>
            <p:nvPr/>
          </p:nvPicPr>
          <p:blipFill rotWithShape="1">
            <a:blip r:embed="rId3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287" t="49679"/>
            <a:stretch/>
          </p:blipFill>
          <p:spPr bwMode="auto">
            <a:xfrm>
              <a:off x="8428231" y="2124538"/>
              <a:ext cx="325703" cy="3435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2" name="Group 81"/>
          <p:cNvGrpSpPr/>
          <p:nvPr/>
        </p:nvGrpSpPr>
        <p:grpSpPr>
          <a:xfrm>
            <a:off x="8070456" y="4271683"/>
            <a:ext cx="683478" cy="685460"/>
            <a:chOff x="8070456" y="1782897"/>
            <a:chExt cx="683478" cy="685460"/>
          </a:xfrm>
        </p:grpSpPr>
        <p:pic>
          <p:nvPicPr>
            <p:cNvPr id="83" name="Picture 6" descr="Image result for bitcoin"/>
            <p:cNvPicPr>
              <a:picLocks noChangeAspect="1" noChangeArrowheads="1"/>
            </p:cNvPicPr>
            <p:nvPr/>
          </p:nvPicPr>
          <p:blipFill rotWithShape="1">
            <a:blip r:embed="rId3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7338"/>
            <a:stretch/>
          </p:blipFill>
          <p:spPr bwMode="auto">
            <a:xfrm>
              <a:off x="8070456" y="1785732"/>
              <a:ext cx="359479" cy="6826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4" name="Picture 6" descr="Image result for bitcoin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412"/>
            <a:stretch/>
          </p:blipFill>
          <p:spPr bwMode="auto">
            <a:xfrm>
              <a:off x="8428231" y="1782897"/>
              <a:ext cx="324850" cy="6826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5" name="Picture 6" descr="Image result for bitcoin"/>
            <p:cNvPicPr>
              <a:picLocks noChangeAspect="1" noChangeArrowheads="1"/>
            </p:cNvPicPr>
            <p:nvPr/>
          </p:nvPicPr>
          <p:blipFill rotWithShape="1">
            <a:blip r:embed="rId3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679" r="47588"/>
            <a:stretch/>
          </p:blipFill>
          <p:spPr bwMode="auto">
            <a:xfrm>
              <a:off x="8070456" y="2130334"/>
              <a:ext cx="357775" cy="3366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6" name="Picture 6" descr="Image result for bitcoin"/>
            <p:cNvPicPr>
              <a:picLocks noChangeAspect="1" noChangeArrowheads="1"/>
            </p:cNvPicPr>
            <p:nvPr/>
          </p:nvPicPr>
          <p:blipFill rotWithShape="1">
            <a:blip r:embed="rId3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287" t="49679"/>
            <a:stretch/>
          </p:blipFill>
          <p:spPr bwMode="auto">
            <a:xfrm>
              <a:off x="8428231" y="2124538"/>
              <a:ext cx="325703" cy="3435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7" name="Group 86"/>
          <p:cNvGrpSpPr/>
          <p:nvPr/>
        </p:nvGrpSpPr>
        <p:grpSpPr>
          <a:xfrm>
            <a:off x="8070456" y="1782897"/>
            <a:ext cx="683478" cy="685460"/>
            <a:chOff x="8070456" y="1782897"/>
            <a:chExt cx="683478" cy="685460"/>
          </a:xfrm>
        </p:grpSpPr>
        <p:pic>
          <p:nvPicPr>
            <p:cNvPr id="88" name="Picture 6" descr="Image result for bitcoin"/>
            <p:cNvPicPr>
              <a:picLocks noChangeAspect="1" noChangeArrowheads="1"/>
            </p:cNvPicPr>
            <p:nvPr/>
          </p:nvPicPr>
          <p:blipFill rotWithShape="1">
            <a:blip r:embed="rId3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7338"/>
            <a:stretch/>
          </p:blipFill>
          <p:spPr bwMode="auto">
            <a:xfrm>
              <a:off x="8070456" y="1785732"/>
              <a:ext cx="359479" cy="6826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9" name="Picture 6" descr="Image result for bitcoin"/>
            <p:cNvPicPr>
              <a:picLocks noChangeAspect="1" noChangeArrowheads="1"/>
            </p:cNvPicPr>
            <p:nvPr/>
          </p:nvPicPr>
          <p:blipFill rotWithShape="1">
            <a:blip r:embed="rId3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412"/>
            <a:stretch/>
          </p:blipFill>
          <p:spPr bwMode="auto">
            <a:xfrm>
              <a:off x="8428231" y="1782897"/>
              <a:ext cx="324850" cy="6826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0" name="Picture 6" descr="Image result for bitcoin"/>
            <p:cNvPicPr>
              <a:picLocks noChangeAspect="1" noChangeArrowheads="1"/>
            </p:cNvPicPr>
            <p:nvPr/>
          </p:nvPicPr>
          <p:blipFill rotWithShape="1">
            <a:blip r:embed="rId3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679" r="47588"/>
            <a:stretch/>
          </p:blipFill>
          <p:spPr bwMode="auto">
            <a:xfrm>
              <a:off x="8070456" y="2130334"/>
              <a:ext cx="357775" cy="3366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1" name="Picture 6" descr="Image result for bitcoin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287" t="49679"/>
            <a:stretch/>
          </p:blipFill>
          <p:spPr bwMode="auto">
            <a:xfrm>
              <a:off x="8428231" y="2124538"/>
              <a:ext cx="325703" cy="3435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9750626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Cloud 30"/>
          <p:cNvSpPr/>
          <p:nvPr/>
        </p:nvSpPr>
        <p:spPr>
          <a:xfrm>
            <a:off x="3542701" y="4721842"/>
            <a:ext cx="5138667" cy="2662991"/>
          </a:xfrm>
          <a:prstGeom prst="cloud">
            <a:avLst/>
          </a:prstGeom>
          <a:solidFill>
            <a:srgbClr val="F848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People Started Adding Tools to Bitcoin</a:t>
            </a:r>
          </a:p>
        </p:txBody>
      </p:sp>
      <p:sp>
        <p:nvSpPr>
          <p:cNvPr id="4" name="Flowchart: Manual Operation 3"/>
          <p:cNvSpPr/>
          <p:nvPr/>
        </p:nvSpPr>
        <p:spPr>
          <a:xfrm rot="10800000">
            <a:off x="4569564" y="4957010"/>
            <a:ext cx="3052868" cy="1155029"/>
          </a:xfrm>
          <a:prstGeom prst="flowChartManualOperation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5743072" y="5127206"/>
            <a:ext cx="705852" cy="70585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lowchart: Alternate Process 8"/>
          <p:cNvSpPr/>
          <p:nvPr/>
        </p:nvSpPr>
        <p:spPr>
          <a:xfrm rot="2208729">
            <a:off x="5823284" y="5432006"/>
            <a:ext cx="545429" cy="96253"/>
          </a:xfrm>
          <a:prstGeom prst="flowChartAlternate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5638797" y="2057935"/>
            <a:ext cx="914400" cy="12833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8" name="Picture 6" descr="Image result for bitcoi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7566" y="1780790"/>
            <a:ext cx="682625" cy="68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 descr="Image result for bitcoin"/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6291" y="2564205"/>
            <a:ext cx="682625" cy="68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 descr="Image result for bitcoin"/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6290" y="3503478"/>
            <a:ext cx="682625" cy="68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 descr="Image result for bitcoin"/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7566" y="4274385"/>
            <a:ext cx="682625" cy="68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4569563" y="6128082"/>
            <a:ext cx="3052869" cy="374904"/>
          </a:xfrm>
          <a:prstGeom prst="rect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4655532" y="6224094"/>
            <a:ext cx="182880" cy="18288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4569563" y="6502986"/>
            <a:ext cx="3052869" cy="374904"/>
          </a:xfrm>
          <a:prstGeom prst="rect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4655532" y="6598998"/>
            <a:ext cx="182880" cy="18288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5123319" y="6245129"/>
            <a:ext cx="1945356" cy="140810"/>
          </a:xfrm>
          <a:prstGeom prst="rect">
            <a:avLst/>
          </a:prstGeom>
          <a:solidFill>
            <a:srgbClr val="AFAB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5123319" y="6615694"/>
            <a:ext cx="1945356" cy="140810"/>
          </a:xfrm>
          <a:prstGeom prst="rect">
            <a:avLst/>
          </a:prstGeom>
          <a:solidFill>
            <a:srgbClr val="AFAB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/>
          <p:cNvCxnSpPr/>
          <p:nvPr/>
        </p:nvCxnSpPr>
        <p:spPr>
          <a:xfrm>
            <a:off x="1804733" y="4226258"/>
            <a:ext cx="8614611" cy="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1788689" y="3364464"/>
            <a:ext cx="8614611" cy="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1804730" y="2531284"/>
            <a:ext cx="8614611" cy="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lowchart: Alternate Process 4"/>
          <p:cNvSpPr/>
          <p:nvPr/>
        </p:nvSpPr>
        <p:spPr>
          <a:xfrm>
            <a:off x="5237746" y="2149642"/>
            <a:ext cx="1716505" cy="2807368"/>
          </a:xfrm>
          <a:prstGeom prst="flowChartAlternateProcess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 rot="1761175">
            <a:off x="4239905" y="2512135"/>
            <a:ext cx="914400" cy="157586"/>
          </a:xfrm>
          <a:prstGeom prst="rightArrow">
            <a:avLst/>
          </a:prstGeom>
          <a:solidFill>
            <a:srgbClr val="F848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/>
          <p:cNvSpPr/>
          <p:nvPr/>
        </p:nvSpPr>
        <p:spPr>
          <a:xfrm rot="19869766">
            <a:off x="4238525" y="4153227"/>
            <a:ext cx="914400" cy="157586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/>
          <p:cNvSpPr/>
          <p:nvPr/>
        </p:nvSpPr>
        <p:spPr>
          <a:xfrm rot="495292">
            <a:off x="3523712" y="3000685"/>
            <a:ext cx="1554480" cy="157586"/>
          </a:xfrm>
          <a:prstGeom prst="rightArrow">
            <a:avLst/>
          </a:prstGeom>
          <a:solidFill>
            <a:srgbClr val="F848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Arrow 23"/>
          <p:cNvSpPr/>
          <p:nvPr/>
        </p:nvSpPr>
        <p:spPr>
          <a:xfrm rot="21140983">
            <a:off x="3512328" y="3584434"/>
            <a:ext cx="1554480" cy="157586"/>
          </a:xfrm>
          <a:prstGeom prst="rightArrow">
            <a:avLst/>
          </a:prstGeom>
          <a:solidFill>
            <a:srgbClr val="F848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6720560" y="4680572"/>
            <a:ext cx="233691" cy="457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6720560" y="4461642"/>
            <a:ext cx="233691" cy="457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6721176" y="4236593"/>
            <a:ext cx="233691" cy="457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6721176" y="4020735"/>
            <a:ext cx="233691" cy="457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6588491" y="3796883"/>
            <a:ext cx="365760" cy="457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6716995" y="3570433"/>
            <a:ext cx="233691" cy="457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6716995" y="3351503"/>
            <a:ext cx="233691" cy="457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6717611" y="3126454"/>
            <a:ext cx="233691" cy="457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6717611" y="2910596"/>
            <a:ext cx="233691" cy="457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6584926" y="2686744"/>
            <a:ext cx="365760" cy="457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6716995" y="2473527"/>
            <a:ext cx="233691" cy="457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5181597" y="2110950"/>
            <a:ext cx="1828800" cy="12833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ight Arrow 24"/>
          <p:cNvSpPr/>
          <p:nvPr/>
        </p:nvSpPr>
        <p:spPr>
          <a:xfrm rot="9270913" flipH="1">
            <a:off x="7121987" y="2516237"/>
            <a:ext cx="914400" cy="157586"/>
          </a:xfrm>
          <a:prstGeom prst="rightArrow">
            <a:avLst/>
          </a:prstGeom>
          <a:gradFill flip="none" rotWithShape="1">
            <a:gsLst>
              <a:gs pos="0">
                <a:srgbClr val="00B050"/>
              </a:gs>
              <a:gs pos="43000">
                <a:srgbClr val="F84836"/>
              </a:gs>
              <a:gs pos="100000">
                <a:srgbClr val="F84836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ight Arrow 25"/>
          <p:cNvSpPr/>
          <p:nvPr/>
        </p:nvSpPr>
        <p:spPr>
          <a:xfrm rot="12417004" flipH="1">
            <a:off x="7120607" y="4153225"/>
            <a:ext cx="914400" cy="157586"/>
          </a:xfrm>
          <a:prstGeom prst="rightArrow">
            <a:avLst/>
          </a:prstGeom>
          <a:gradFill>
            <a:gsLst>
              <a:gs pos="0">
                <a:srgbClr val="00B050"/>
              </a:gs>
              <a:gs pos="43000">
                <a:srgbClr val="F84836"/>
              </a:gs>
              <a:gs pos="100000">
                <a:srgbClr val="F8483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ight Arrow 26"/>
          <p:cNvSpPr/>
          <p:nvPr/>
        </p:nvSpPr>
        <p:spPr>
          <a:xfrm rot="10267143" flipH="1">
            <a:off x="7161609" y="2984972"/>
            <a:ext cx="1554480" cy="157586"/>
          </a:xfrm>
          <a:prstGeom prst="rightArrow">
            <a:avLst/>
          </a:prstGeom>
          <a:gradFill>
            <a:gsLst>
              <a:gs pos="0">
                <a:srgbClr val="00B050"/>
              </a:gs>
              <a:gs pos="43000">
                <a:srgbClr val="F84836"/>
              </a:gs>
              <a:gs pos="100000">
                <a:srgbClr val="F8483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ight Arrow 27"/>
          <p:cNvSpPr/>
          <p:nvPr/>
        </p:nvSpPr>
        <p:spPr>
          <a:xfrm rot="11358295" flipH="1">
            <a:off x="7150225" y="3587771"/>
            <a:ext cx="1554480" cy="157586"/>
          </a:xfrm>
          <a:prstGeom prst="rightArrow">
            <a:avLst/>
          </a:prstGeom>
          <a:gradFill>
            <a:gsLst>
              <a:gs pos="0">
                <a:srgbClr val="00B050"/>
              </a:gs>
              <a:gs pos="43000">
                <a:srgbClr val="F84836"/>
              </a:gs>
              <a:gs pos="100000">
                <a:srgbClr val="F8483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6" name="Group 75"/>
          <p:cNvGrpSpPr/>
          <p:nvPr/>
        </p:nvGrpSpPr>
        <p:grpSpPr>
          <a:xfrm>
            <a:off x="8761038" y="2562787"/>
            <a:ext cx="683478" cy="685460"/>
            <a:chOff x="8070456" y="1782897"/>
            <a:chExt cx="683478" cy="685460"/>
          </a:xfrm>
        </p:grpSpPr>
        <p:pic>
          <p:nvPicPr>
            <p:cNvPr id="77" name="Picture 6" descr="Image result for bitcoin"/>
            <p:cNvPicPr>
              <a:picLocks noChangeAspect="1" noChangeArrowheads="1"/>
            </p:cNvPicPr>
            <p:nvPr/>
          </p:nvPicPr>
          <p:blipFill rotWithShape="1">
            <a:blip r:embed="rId3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7338"/>
            <a:stretch/>
          </p:blipFill>
          <p:spPr bwMode="auto">
            <a:xfrm>
              <a:off x="8070456" y="1785732"/>
              <a:ext cx="359479" cy="6826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8" name="Picture 6" descr="Image result for bitcoin"/>
            <p:cNvPicPr>
              <a:picLocks noChangeAspect="1" noChangeArrowheads="1"/>
            </p:cNvPicPr>
            <p:nvPr/>
          </p:nvPicPr>
          <p:blipFill rotWithShape="1">
            <a:blip r:embed="rId3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412"/>
            <a:stretch/>
          </p:blipFill>
          <p:spPr bwMode="auto">
            <a:xfrm>
              <a:off x="8428231" y="1782897"/>
              <a:ext cx="324850" cy="6826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9" name="Picture 6" descr="Image result for bitcoin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679" r="47588"/>
            <a:stretch/>
          </p:blipFill>
          <p:spPr bwMode="auto">
            <a:xfrm>
              <a:off x="8070456" y="2130334"/>
              <a:ext cx="357775" cy="3366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0" name="Picture 6" descr="Image result for bitcoin"/>
            <p:cNvPicPr>
              <a:picLocks noChangeAspect="1" noChangeArrowheads="1"/>
            </p:cNvPicPr>
            <p:nvPr/>
          </p:nvPicPr>
          <p:blipFill rotWithShape="1">
            <a:blip r:embed="rId3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287" t="49679"/>
            <a:stretch/>
          </p:blipFill>
          <p:spPr bwMode="auto">
            <a:xfrm>
              <a:off x="8428231" y="2124538"/>
              <a:ext cx="325703" cy="3435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1" name="Group 80"/>
          <p:cNvGrpSpPr/>
          <p:nvPr/>
        </p:nvGrpSpPr>
        <p:grpSpPr>
          <a:xfrm>
            <a:off x="8758691" y="3502047"/>
            <a:ext cx="683478" cy="685460"/>
            <a:chOff x="8070456" y="1782897"/>
            <a:chExt cx="683478" cy="685460"/>
          </a:xfrm>
        </p:grpSpPr>
        <p:pic>
          <p:nvPicPr>
            <p:cNvPr id="82" name="Picture 6" descr="Image result for bitcoin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7338"/>
            <a:stretch/>
          </p:blipFill>
          <p:spPr bwMode="auto">
            <a:xfrm>
              <a:off x="8070456" y="1785732"/>
              <a:ext cx="359479" cy="6826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3" name="Picture 6" descr="Image result for bitcoin"/>
            <p:cNvPicPr>
              <a:picLocks noChangeAspect="1" noChangeArrowheads="1"/>
            </p:cNvPicPr>
            <p:nvPr/>
          </p:nvPicPr>
          <p:blipFill rotWithShape="1">
            <a:blip r:embed="rId3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412"/>
            <a:stretch/>
          </p:blipFill>
          <p:spPr bwMode="auto">
            <a:xfrm>
              <a:off x="8428231" y="1782897"/>
              <a:ext cx="324850" cy="6826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4" name="Picture 6" descr="Image result for bitcoin"/>
            <p:cNvPicPr>
              <a:picLocks noChangeAspect="1" noChangeArrowheads="1"/>
            </p:cNvPicPr>
            <p:nvPr/>
          </p:nvPicPr>
          <p:blipFill rotWithShape="1">
            <a:blip r:embed="rId3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679" r="47588"/>
            <a:stretch/>
          </p:blipFill>
          <p:spPr bwMode="auto">
            <a:xfrm>
              <a:off x="8070456" y="2130334"/>
              <a:ext cx="357775" cy="3366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5" name="Picture 6" descr="Image result for bitcoin"/>
            <p:cNvPicPr>
              <a:picLocks noChangeAspect="1" noChangeArrowheads="1"/>
            </p:cNvPicPr>
            <p:nvPr/>
          </p:nvPicPr>
          <p:blipFill rotWithShape="1">
            <a:blip r:embed="rId3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287" t="49679"/>
            <a:stretch/>
          </p:blipFill>
          <p:spPr bwMode="auto">
            <a:xfrm>
              <a:off x="8428231" y="2124538"/>
              <a:ext cx="325703" cy="3435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6" name="Group 85"/>
          <p:cNvGrpSpPr/>
          <p:nvPr/>
        </p:nvGrpSpPr>
        <p:grpSpPr>
          <a:xfrm>
            <a:off x="8070456" y="4271683"/>
            <a:ext cx="683478" cy="685460"/>
            <a:chOff x="8070456" y="1782897"/>
            <a:chExt cx="683478" cy="685460"/>
          </a:xfrm>
        </p:grpSpPr>
        <p:pic>
          <p:nvPicPr>
            <p:cNvPr id="87" name="Picture 6" descr="Image result for bitcoin"/>
            <p:cNvPicPr>
              <a:picLocks noChangeAspect="1" noChangeArrowheads="1"/>
            </p:cNvPicPr>
            <p:nvPr/>
          </p:nvPicPr>
          <p:blipFill rotWithShape="1">
            <a:blip r:embed="rId3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7338"/>
            <a:stretch/>
          </p:blipFill>
          <p:spPr bwMode="auto">
            <a:xfrm>
              <a:off x="8070456" y="1785732"/>
              <a:ext cx="359479" cy="6826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8" name="Picture 6" descr="Image result for bitcoin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412"/>
            <a:stretch/>
          </p:blipFill>
          <p:spPr bwMode="auto">
            <a:xfrm>
              <a:off x="8428231" y="1782897"/>
              <a:ext cx="324850" cy="6826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9" name="Picture 6" descr="Image result for bitcoin"/>
            <p:cNvPicPr>
              <a:picLocks noChangeAspect="1" noChangeArrowheads="1"/>
            </p:cNvPicPr>
            <p:nvPr/>
          </p:nvPicPr>
          <p:blipFill rotWithShape="1">
            <a:blip r:embed="rId3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679" r="47588"/>
            <a:stretch/>
          </p:blipFill>
          <p:spPr bwMode="auto">
            <a:xfrm>
              <a:off x="8070456" y="2130334"/>
              <a:ext cx="357775" cy="3366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0" name="Picture 6" descr="Image result for bitcoin"/>
            <p:cNvPicPr>
              <a:picLocks noChangeAspect="1" noChangeArrowheads="1"/>
            </p:cNvPicPr>
            <p:nvPr/>
          </p:nvPicPr>
          <p:blipFill rotWithShape="1">
            <a:blip r:embed="rId3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287" t="49679"/>
            <a:stretch/>
          </p:blipFill>
          <p:spPr bwMode="auto">
            <a:xfrm>
              <a:off x="8428231" y="2124538"/>
              <a:ext cx="325703" cy="3435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1" name="Group 90"/>
          <p:cNvGrpSpPr/>
          <p:nvPr/>
        </p:nvGrpSpPr>
        <p:grpSpPr>
          <a:xfrm>
            <a:off x="8070456" y="1782897"/>
            <a:ext cx="683478" cy="685460"/>
            <a:chOff x="8070456" y="1782897"/>
            <a:chExt cx="683478" cy="685460"/>
          </a:xfrm>
        </p:grpSpPr>
        <p:pic>
          <p:nvPicPr>
            <p:cNvPr id="92" name="Picture 6" descr="Image result for bitcoin"/>
            <p:cNvPicPr>
              <a:picLocks noChangeAspect="1" noChangeArrowheads="1"/>
            </p:cNvPicPr>
            <p:nvPr/>
          </p:nvPicPr>
          <p:blipFill rotWithShape="1">
            <a:blip r:embed="rId3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7338"/>
            <a:stretch/>
          </p:blipFill>
          <p:spPr bwMode="auto">
            <a:xfrm>
              <a:off x="8070456" y="1785732"/>
              <a:ext cx="359479" cy="6826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3" name="Picture 6" descr="Image result for bitcoin"/>
            <p:cNvPicPr>
              <a:picLocks noChangeAspect="1" noChangeArrowheads="1"/>
            </p:cNvPicPr>
            <p:nvPr/>
          </p:nvPicPr>
          <p:blipFill rotWithShape="1">
            <a:blip r:embed="rId3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412"/>
            <a:stretch/>
          </p:blipFill>
          <p:spPr bwMode="auto">
            <a:xfrm>
              <a:off x="8428231" y="1782897"/>
              <a:ext cx="324850" cy="6826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4" name="Picture 6" descr="Image result for bitcoin"/>
            <p:cNvPicPr>
              <a:picLocks noChangeAspect="1" noChangeArrowheads="1"/>
            </p:cNvPicPr>
            <p:nvPr/>
          </p:nvPicPr>
          <p:blipFill rotWithShape="1">
            <a:blip r:embed="rId3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679" r="47588"/>
            <a:stretch/>
          </p:blipFill>
          <p:spPr bwMode="auto">
            <a:xfrm>
              <a:off x="8070456" y="2130334"/>
              <a:ext cx="357775" cy="3366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5" name="Picture 6" descr="Image result for bitcoin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287" t="49679"/>
            <a:stretch/>
          </p:blipFill>
          <p:spPr bwMode="auto">
            <a:xfrm>
              <a:off x="8428231" y="2124538"/>
              <a:ext cx="325703" cy="3435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7" name="Group 26"/>
          <p:cNvGrpSpPr/>
          <p:nvPr/>
        </p:nvGrpSpPr>
        <p:grpSpPr>
          <a:xfrm>
            <a:off x="1378226" y="4937739"/>
            <a:ext cx="1595583" cy="1595583"/>
            <a:chOff x="1378226" y="4937739"/>
            <a:chExt cx="1595583" cy="1595583"/>
          </a:xfrm>
        </p:grpSpPr>
        <p:sp>
          <p:nvSpPr>
            <p:cNvPr id="3" name="Oval 2"/>
            <p:cNvSpPr/>
            <p:nvPr/>
          </p:nvSpPr>
          <p:spPr>
            <a:xfrm>
              <a:off x="1378226" y="4937739"/>
              <a:ext cx="1595583" cy="1595583"/>
            </a:xfrm>
            <a:prstGeom prst="ellipse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>
              <a:off x="2160105" y="5775287"/>
              <a:ext cx="384312" cy="0"/>
            </a:xfrm>
            <a:prstGeom prst="straightConnector1">
              <a:avLst/>
            </a:prstGeom>
            <a:ln w="762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/>
            <p:cNvCxnSpPr/>
            <p:nvPr/>
          </p:nvCxnSpPr>
          <p:spPr>
            <a:xfrm flipV="1">
              <a:off x="2160105" y="5166963"/>
              <a:ext cx="0" cy="651129"/>
            </a:xfrm>
            <a:prstGeom prst="straightConnector1">
              <a:avLst/>
            </a:prstGeom>
            <a:ln w="762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62961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Down Arrow 54"/>
          <p:cNvSpPr/>
          <p:nvPr/>
        </p:nvSpPr>
        <p:spPr>
          <a:xfrm>
            <a:off x="9909352" y="2174306"/>
            <a:ext cx="1375611" cy="3536683"/>
          </a:xfrm>
          <a:prstGeom prst="down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Down Arrow 52"/>
          <p:cNvSpPr/>
          <p:nvPr/>
        </p:nvSpPr>
        <p:spPr>
          <a:xfrm>
            <a:off x="6828953" y="2391271"/>
            <a:ext cx="1375611" cy="3319718"/>
          </a:xfrm>
          <a:prstGeom prst="downArrow">
            <a:avLst/>
          </a:prstGeom>
          <a:gradFill flip="none" rotWithShape="1">
            <a:gsLst>
              <a:gs pos="0">
                <a:srgbClr val="92D050">
                  <a:tint val="66000"/>
                  <a:satMod val="160000"/>
                </a:srgbClr>
              </a:gs>
              <a:gs pos="50000">
                <a:srgbClr val="92D050">
                  <a:tint val="44500"/>
                  <a:satMod val="160000"/>
                </a:srgbClr>
              </a:gs>
              <a:gs pos="100000">
                <a:srgbClr val="92D050">
                  <a:tint val="23500"/>
                  <a:satMod val="160000"/>
                </a:srgbClr>
              </a:gs>
            </a:gsLst>
            <a:lin ang="5400000" scaled="1"/>
            <a:tileRect/>
          </a:gra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Down Arrow 44"/>
          <p:cNvSpPr/>
          <p:nvPr/>
        </p:nvSpPr>
        <p:spPr>
          <a:xfrm>
            <a:off x="3769306" y="2168524"/>
            <a:ext cx="1375611" cy="3542465"/>
          </a:xfrm>
          <a:prstGeom prst="down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Arrow 5"/>
          <p:cNvSpPr/>
          <p:nvPr/>
        </p:nvSpPr>
        <p:spPr>
          <a:xfrm>
            <a:off x="2006045" y="2786648"/>
            <a:ext cx="8247646" cy="1796716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own Arrow 2"/>
          <p:cNvSpPr/>
          <p:nvPr/>
        </p:nvSpPr>
        <p:spPr>
          <a:xfrm>
            <a:off x="838200" y="2174306"/>
            <a:ext cx="1375611" cy="3536683"/>
          </a:xfrm>
          <a:prstGeom prst="down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9436027" y="2536820"/>
            <a:ext cx="2326105" cy="232610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6371998" y="2540107"/>
            <a:ext cx="2326105" cy="232610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3335003" y="2622400"/>
            <a:ext cx="2326105" cy="232610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369505" y="2622401"/>
            <a:ext cx="2326105" cy="232610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The Monero Difference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1180398" y="3152695"/>
            <a:ext cx="690776" cy="1198538"/>
            <a:chOff x="1106012" y="2591221"/>
            <a:chExt cx="690776" cy="1198538"/>
          </a:xfrm>
          <a:solidFill>
            <a:schemeClr val="tx2">
              <a:lumMod val="75000"/>
            </a:schemeClr>
          </a:solidFill>
        </p:grpSpPr>
        <p:sp>
          <p:nvSpPr>
            <p:cNvPr id="19" name="Oval 18"/>
            <p:cNvSpPr/>
            <p:nvPr/>
          </p:nvSpPr>
          <p:spPr>
            <a:xfrm>
              <a:off x="1106012" y="2591221"/>
              <a:ext cx="690775" cy="690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lowchart: Delay 19"/>
            <p:cNvSpPr/>
            <p:nvPr/>
          </p:nvSpPr>
          <p:spPr>
            <a:xfrm rot="16200000">
              <a:off x="1118287" y="3111258"/>
              <a:ext cx="666227" cy="690775"/>
            </a:xfrm>
            <a:prstGeom prst="flowChartDelay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10253691" y="3152695"/>
            <a:ext cx="690776" cy="1198538"/>
            <a:chOff x="1106012" y="2591221"/>
            <a:chExt cx="690776" cy="1198538"/>
          </a:xfrm>
          <a:solidFill>
            <a:schemeClr val="tx2">
              <a:lumMod val="75000"/>
            </a:schemeClr>
          </a:solidFill>
        </p:grpSpPr>
        <p:sp>
          <p:nvSpPr>
            <p:cNvPr id="25" name="Oval 24"/>
            <p:cNvSpPr/>
            <p:nvPr/>
          </p:nvSpPr>
          <p:spPr>
            <a:xfrm>
              <a:off x="1106012" y="2591221"/>
              <a:ext cx="690775" cy="690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Flowchart: Delay 25"/>
            <p:cNvSpPr/>
            <p:nvPr/>
          </p:nvSpPr>
          <p:spPr>
            <a:xfrm rot="16200000">
              <a:off x="1118287" y="3111258"/>
              <a:ext cx="666227" cy="690775"/>
            </a:xfrm>
            <a:prstGeom prst="flowChartDelay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1059952" y="1747831"/>
            <a:ext cx="946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SENDER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0050789" y="1747831"/>
            <a:ext cx="1096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RECEIVER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854243" y="5768132"/>
            <a:ext cx="13890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RING</a:t>
            </a:r>
          </a:p>
          <a:p>
            <a:pPr algn="ctr"/>
            <a:r>
              <a:rPr lang="en-US" b="1" dirty="0"/>
              <a:t>SIGNATURES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9973614" y="5768132"/>
            <a:ext cx="12926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STEALTH</a:t>
            </a:r>
          </a:p>
          <a:p>
            <a:pPr algn="ctr"/>
            <a:r>
              <a:rPr lang="en-US" b="1" dirty="0"/>
              <a:t>ADDRESSES</a:t>
            </a:r>
          </a:p>
        </p:txBody>
      </p:sp>
      <p:grpSp>
        <p:nvGrpSpPr>
          <p:cNvPr id="57" name="Group 56"/>
          <p:cNvGrpSpPr/>
          <p:nvPr/>
        </p:nvGrpSpPr>
        <p:grpSpPr>
          <a:xfrm>
            <a:off x="6687631" y="3166447"/>
            <a:ext cx="1694836" cy="1037118"/>
            <a:chOff x="2971740" y="5398870"/>
            <a:chExt cx="1694836" cy="1037118"/>
          </a:xfrm>
          <a:solidFill>
            <a:schemeClr val="tx2">
              <a:lumMod val="75000"/>
            </a:schemeClr>
          </a:solidFill>
        </p:grpSpPr>
        <p:sp>
          <p:nvSpPr>
            <p:cNvPr id="58" name="Oval 57"/>
            <p:cNvSpPr/>
            <p:nvPr/>
          </p:nvSpPr>
          <p:spPr>
            <a:xfrm>
              <a:off x="3362976" y="6147230"/>
              <a:ext cx="288758" cy="28875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/>
            <p:cNvSpPr/>
            <p:nvPr/>
          </p:nvSpPr>
          <p:spPr>
            <a:xfrm>
              <a:off x="3801978" y="5398870"/>
              <a:ext cx="288758" cy="28875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/>
            <p:cNvSpPr/>
            <p:nvPr/>
          </p:nvSpPr>
          <p:spPr>
            <a:xfrm>
              <a:off x="3979159" y="6024513"/>
              <a:ext cx="288758" cy="28875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/>
            <p:cNvSpPr/>
            <p:nvPr/>
          </p:nvSpPr>
          <p:spPr>
            <a:xfrm>
              <a:off x="4377818" y="5672775"/>
              <a:ext cx="288758" cy="28875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1"/>
            <p:cNvSpPr/>
            <p:nvPr/>
          </p:nvSpPr>
          <p:spPr>
            <a:xfrm rot="20036159">
              <a:off x="3266441" y="5614519"/>
              <a:ext cx="82296" cy="62090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/>
            <p:cNvSpPr/>
            <p:nvPr/>
          </p:nvSpPr>
          <p:spPr>
            <a:xfrm rot="15970832">
              <a:off x="3490151" y="5243426"/>
              <a:ext cx="82296" cy="63539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3"/>
            <p:cNvSpPr/>
            <p:nvPr/>
          </p:nvSpPr>
          <p:spPr>
            <a:xfrm rot="20795181">
              <a:off x="4000222" y="5595126"/>
              <a:ext cx="82296" cy="4951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/>
            <p:cNvSpPr/>
            <p:nvPr/>
          </p:nvSpPr>
          <p:spPr>
            <a:xfrm rot="13666799">
              <a:off x="4289260" y="5832331"/>
              <a:ext cx="82296" cy="31484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/>
            <p:cNvSpPr/>
            <p:nvPr/>
          </p:nvSpPr>
          <p:spPr>
            <a:xfrm rot="17778814">
              <a:off x="4199650" y="5445530"/>
              <a:ext cx="82296" cy="4345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/>
            <p:cNvSpPr/>
            <p:nvPr/>
          </p:nvSpPr>
          <p:spPr>
            <a:xfrm rot="15428033">
              <a:off x="3760830" y="6001251"/>
              <a:ext cx="82296" cy="48563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/>
            <p:cNvSpPr/>
            <p:nvPr/>
          </p:nvSpPr>
          <p:spPr>
            <a:xfrm>
              <a:off x="2971740" y="5442096"/>
              <a:ext cx="288758" cy="288758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9" name="TextBox 68"/>
          <p:cNvSpPr txBox="1"/>
          <p:nvPr/>
        </p:nvSpPr>
        <p:spPr>
          <a:xfrm>
            <a:off x="3945281" y="1744940"/>
            <a:ext cx="1098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AMOUNT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6750800" y="1747831"/>
            <a:ext cx="15685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TRANSACTION</a:t>
            </a:r>
          </a:p>
          <a:p>
            <a:pPr algn="ctr"/>
            <a:r>
              <a:rPr lang="en-US" b="1" dirty="0"/>
              <a:t>BROADCAST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3907744" y="2840291"/>
            <a:ext cx="116891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>
                <a:solidFill>
                  <a:srgbClr val="333F50"/>
                </a:solidFill>
              </a:rPr>
              <a:t>ɱ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6803128" y="5768132"/>
            <a:ext cx="14728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KOVRI</a:t>
            </a:r>
          </a:p>
          <a:p>
            <a:pPr algn="ctr"/>
            <a:r>
              <a:rPr lang="en-US" b="1" dirty="0"/>
              <a:t>(I2P ROUTER)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3209360" y="5768132"/>
            <a:ext cx="25410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RING CONFIDENTIAL</a:t>
            </a:r>
          </a:p>
          <a:p>
            <a:pPr algn="ctr"/>
            <a:r>
              <a:rPr lang="en-US" b="1" dirty="0"/>
              <a:t>TRANSACTIONS (R</a:t>
            </a:r>
            <a:r>
              <a:rPr lang="en-US" sz="1500" b="1" dirty="0"/>
              <a:t>ING</a:t>
            </a:r>
            <a:r>
              <a:rPr lang="en-US" b="1" dirty="0"/>
              <a:t>CT)</a:t>
            </a:r>
          </a:p>
        </p:txBody>
      </p:sp>
    </p:spTree>
    <p:extLst>
      <p:ext uri="{BB962C8B-B14F-4D97-AF65-F5344CB8AC3E}">
        <p14:creationId xmlns:p14="http://schemas.microsoft.com/office/powerpoint/2010/main" val="3132634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6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500"/>
                            </p:stCondLst>
                            <p:childTnLst>
                              <p:par>
                                <p:cTn id="4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"/>
                            </p:stCondLst>
                            <p:childTnLst>
                              <p:par>
                                <p:cTn id="7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00"/>
                            </p:stCondLst>
                            <p:childTnLst>
                              <p:par>
                                <p:cTn id="8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53" grpId="0" animBg="1"/>
      <p:bldP spid="45" grpId="0" animBg="1"/>
      <p:bldP spid="6" grpId="0" animBg="1"/>
      <p:bldP spid="3" grpId="0" animBg="1"/>
      <p:bldP spid="50" grpId="0" animBg="1"/>
      <p:bldP spid="49" grpId="0" animBg="1"/>
      <p:bldP spid="48" grpId="0" animBg="1"/>
      <p:bldP spid="47" grpId="0" animBg="1"/>
      <p:bldP spid="2" grpId="0"/>
      <p:bldP spid="27" grpId="0"/>
      <p:bldP spid="28" grpId="0"/>
      <p:bldP spid="38" grpId="0"/>
      <p:bldP spid="56" grpId="0"/>
      <p:bldP spid="69" grpId="0"/>
      <p:bldP spid="70" grpId="0"/>
      <p:bldP spid="71" grpId="0"/>
      <p:bldP spid="72" grpId="0"/>
      <p:bldP spid="7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Ring Signatures &amp; </a:t>
            </a:r>
            <a:r>
              <a:rPr lang="en-US" b="1" dirty="0" err="1"/>
              <a:t>RingCT</a:t>
            </a:r>
            <a:endParaRPr lang="en-US" b="1" dirty="0"/>
          </a:p>
        </p:txBody>
      </p:sp>
      <p:grpSp>
        <p:nvGrpSpPr>
          <p:cNvPr id="4" name="Group 3"/>
          <p:cNvGrpSpPr/>
          <p:nvPr/>
        </p:nvGrpSpPr>
        <p:grpSpPr>
          <a:xfrm>
            <a:off x="662608" y="1552772"/>
            <a:ext cx="10866783" cy="5035826"/>
            <a:chOff x="662608" y="1552772"/>
            <a:chExt cx="10866783" cy="5035826"/>
          </a:xfrm>
        </p:grpSpPr>
        <p:sp>
          <p:nvSpPr>
            <p:cNvPr id="3" name="Rectangle: Rounded Corners 2"/>
            <p:cNvSpPr/>
            <p:nvPr/>
          </p:nvSpPr>
          <p:spPr>
            <a:xfrm>
              <a:off x="662608" y="1552772"/>
              <a:ext cx="10866783" cy="5035826"/>
            </a:xfrm>
            <a:prstGeom prst="roundRect">
              <a:avLst>
                <a:gd name="adj" fmla="val 3509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5645247" y="1798599"/>
              <a:ext cx="2723147" cy="529389"/>
            </a:xfrm>
            <a:prstGeom prst="roundRect">
              <a:avLst/>
            </a:prstGeom>
            <a:solidFill>
              <a:srgbClr val="1EA1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8 (</a:t>
              </a:r>
              <a:r>
                <a:rPr lang="en-US" dirty="0" err="1">
                  <a:solidFill>
                    <a:schemeClr val="tx1"/>
                  </a:solidFill>
                </a:rPr>
                <a:t>Tx</a:t>
              </a:r>
              <a:r>
                <a:rPr lang="en-US" dirty="0">
                  <a:solidFill>
                    <a:schemeClr val="tx1"/>
                  </a:solidFill>
                </a:rPr>
                <a:t> ID hng6iwfumwf8)</a:t>
              </a:r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5645246" y="2469077"/>
              <a:ext cx="2723147" cy="529389"/>
            </a:xfrm>
            <a:prstGeom prst="roundRect">
              <a:avLst/>
            </a:prstGeom>
            <a:solidFill>
              <a:srgbClr val="1EA1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9 (</a:t>
              </a:r>
              <a:r>
                <a:rPr lang="en-US" dirty="0" err="1">
                  <a:solidFill>
                    <a:schemeClr val="tx1"/>
                  </a:solidFill>
                </a:rPr>
                <a:t>Tx</a:t>
              </a:r>
              <a:r>
                <a:rPr lang="en-US" dirty="0">
                  <a:solidFill>
                    <a:schemeClr val="tx1"/>
                  </a:solidFill>
                </a:rPr>
                <a:t> ID cb8vqfi8dfj65f)</a:t>
              </a:r>
            </a:p>
          </p:txBody>
        </p:sp>
        <p:sp>
          <p:nvSpPr>
            <p:cNvPr id="5" name="Rounded Rectangle 4"/>
            <p:cNvSpPr/>
            <p:nvPr/>
          </p:nvSpPr>
          <p:spPr>
            <a:xfrm>
              <a:off x="2746514" y="1800622"/>
              <a:ext cx="2723145" cy="529389"/>
            </a:xfrm>
            <a:prstGeom prst="roundRect">
              <a:avLst/>
            </a:prstGeom>
            <a:solidFill>
              <a:srgbClr val="1EA1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 (</a:t>
              </a:r>
              <a:r>
                <a:rPr lang="en-US" dirty="0" err="1">
                  <a:solidFill>
                    <a:schemeClr val="tx1"/>
                  </a:solidFill>
                </a:rPr>
                <a:t>Tx</a:t>
              </a:r>
              <a:r>
                <a:rPr lang="en-US" dirty="0">
                  <a:solidFill>
                    <a:schemeClr val="tx1"/>
                  </a:solidFill>
                </a:rPr>
                <a:t> ID e4hn4ifqyd5ed)</a:t>
              </a:r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2746511" y="3137534"/>
              <a:ext cx="2723147" cy="529389"/>
            </a:xfrm>
            <a:prstGeom prst="roundRect">
              <a:avLst/>
            </a:prstGeom>
            <a:solidFill>
              <a:srgbClr val="1EA1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3 (</a:t>
              </a:r>
              <a:r>
                <a:rPr lang="en-US" dirty="0" err="1">
                  <a:solidFill>
                    <a:schemeClr val="tx1"/>
                  </a:solidFill>
                </a:rPr>
                <a:t>Tx</a:t>
              </a:r>
              <a:r>
                <a:rPr lang="en-US" dirty="0">
                  <a:solidFill>
                    <a:schemeClr val="tx1"/>
                  </a:solidFill>
                </a:rPr>
                <a:t> ID wb4f5hdfdicnd)</a:t>
              </a:r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2746511" y="3804839"/>
              <a:ext cx="2723147" cy="529389"/>
            </a:xfrm>
            <a:prstGeom prst="roundRect">
              <a:avLst/>
            </a:prstGeom>
            <a:solidFill>
              <a:srgbClr val="1EA1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4 (</a:t>
              </a:r>
              <a:r>
                <a:rPr lang="en-US" dirty="0" err="1">
                  <a:solidFill>
                    <a:schemeClr val="tx1"/>
                  </a:solidFill>
                </a:rPr>
                <a:t>Tx</a:t>
              </a:r>
              <a:r>
                <a:rPr lang="en-US" dirty="0">
                  <a:solidFill>
                    <a:schemeClr val="tx1"/>
                  </a:solidFill>
                </a:rPr>
                <a:t> ID nh5nogsefwjw)</a:t>
              </a:r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2746510" y="5141751"/>
              <a:ext cx="2723147" cy="529389"/>
            </a:xfrm>
            <a:prstGeom prst="roundRect">
              <a:avLst/>
            </a:prstGeom>
            <a:solidFill>
              <a:srgbClr val="1EA1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6 (</a:t>
              </a:r>
              <a:r>
                <a:rPr lang="en-US" dirty="0" err="1">
                  <a:solidFill>
                    <a:schemeClr val="tx1"/>
                  </a:solidFill>
                </a:rPr>
                <a:t>Tx</a:t>
              </a:r>
              <a:r>
                <a:rPr lang="en-US" dirty="0">
                  <a:solidFill>
                    <a:schemeClr val="tx1"/>
                  </a:solidFill>
                </a:rPr>
                <a:t> ID ybwnng8nengf)</a:t>
              </a:r>
            </a:p>
          </p:txBody>
        </p:sp>
        <p:sp>
          <p:nvSpPr>
            <p:cNvPr id="30" name="Rounded Rectangle 4"/>
            <p:cNvSpPr/>
            <p:nvPr/>
          </p:nvSpPr>
          <p:spPr>
            <a:xfrm>
              <a:off x="2746513" y="2469078"/>
              <a:ext cx="2723145" cy="529389"/>
            </a:xfrm>
            <a:prstGeom prst="roundRect">
              <a:avLst/>
            </a:prstGeom>
            <a:solidFill>
              <a:srgbClr val="1EA1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2 (</a:t>
              </a:r>
              <a:r>
                <a:rPr lang="en-US" dirty="0" err="1">
                  <a:solidFill>
                    <a:schemeClr val="tx1"/>
                  </a:solidFill>
                </a:rPr>
                <a:t>Tx</a:t>
              </a:r>
              <a:r>
                <a:rPr lang="en-US" dirty="0">
                  <a:solidFill>
                    <a:schemeClr val="tx1"/>
                  </a:solidFill>
                </a:rPr>
                <a:t> ID eshgni5lsvnf74)</a:t>
              </a:r>
            </a:p>
          </p:txBody>
        </p:sp>
        <p:sp>
          <p:nvSpPr>
            <p:cNvPr id="31" name="Rounded Rectangle 6"/>
            <p:cNvSpPr/>
            <p:nvPr/>
          </p:nvSpPr>
          <p:spPr>
            <a:xfrm>
              <a:off x="2746510" y="4474446"/>
              <a:ext cx="2723147" cy="529389"/>
            </a:xfrm>
            <a:prstGeom prst="roundRect">
              <a:avLst/>
            </a:prstGeom>
            <a:solidFill>
              <a:srgbClr val="1EA1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5 (</a:t>
              </a:r>
              <a:r>
                <a:rPr lang="en-US" dirty="0" err="1">
                  <a:solidFill>
                    <a:schemeClr val="tx1"/>
                  </a:solidFill>
                </a:rPr>
                <a:t>Tx</a:t>
              </a:r>
              <a:r>
                <a:rPr lang="en-US" dirty="0">
                  <a:solidFill>
                    <a:schemeClr val="tx1"/>
                  </a:solidFill>
                </a:rPr>
                <a:t> ID fgwinw3fwtk54)</a:t>
              </a:r>
            </a:p>
          </p:txBody>
        </p:sp>
        <p:sp>
          <p:nvSpPr>
            <p:cNvPr id="32" name="Rounded Rectangle 7"/>
            <p:cNvSpPr/>
            <p:nvPr/>
          </p:nvSpPr>
          <p:spPr>
            <a:xfrm>
              <a:off x="2746510" y="5811358"/>
              <a:ext cx="2723147" cy="529389"/>
            </a:xfrm>
            <a:prstGeom prst="roundRect">
              <a:avLst/>
            </a:prstGeom>
            <a:solidFill>
              <a:srgbClr val="1EA1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7 (</a:t>
              </a:r>
              <a:r>
                <a:rPr lang="en-US" dirty="0" err="1">
                  <a:solidFill>
                    <a:schemeClr val="tx1"/>
                  </a:solidFill>
                </a:rPr>
                <a:t>Tx</a:t>
              </a:r>
              <a:r>
                <a:rPr lang="en-US" dirty="0">
                  <a:solidFill>
                    <a:schemeClr val="tx1"/>
                  </a:solidFill>
                </a:rPr>
                <a:t> ID e4bgn8flwwrj8)</a:t>
              </a:r>
            </a:p>
          </p:txBody>
        </p:sp>
        <p:sp>
          <p:nvSpPr>
            <p:cNvPr id="33" name="Rounded Rectangle 5"/>
            <p:cNvSpPr/>
            <p:nvPr/>
          </p:nvSpPr>
          <p:spPr>
            <a:xfrm>
              <a:off x="5645247" y="3137534"/>
              <a:ext cx="2723147" cy="529389"/>
            </a:xfrm>
            <a:prstGeom prst="roundRect">
              <a:avLst/>
            </a:prstGeom>
            <a:solidFill>
              <a:srgbClr val="1EA1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10 (</a:t>
              </a:r>
              <a:r>
                <a:rPr lang="en-US" dirty="0" err="1">
                  <a:solidFill>
                    <a:schemeClr val="tx1"/>
                  </a:solidFill>
                </a:rPr>
                <a:t>Tx</a:t>
              </a:r>
              <a:r>
                <a:rPr lang="en-US" dirty="0">
                  <a:solidFill>
                    <a:schemeClr val="tx1"/>
                  </a:solidFill>
                </a:rPr>
                <a:t> ID fnidmfnu3dm8)</a:t>
              </a:r>
            </a:p>
          </p:txBody>
        </p:sp>
        <p:sp>
          <p:nvSpPr>
            <p:cNvPr id="35" name="Rounded Rectangle 6"/>
            <p:cNvSpPr/>
            <p:nvPr/>
          </p:nvSpPr>
          <p:spPr>
            <a:xfrm>
              <a:off x="5645247" y="3804839"/>
              <a:ext cx="2723147" cy="529389"/>
            </a:xfrm>
            <a:prstGeom prst="roundRect">
              <a:avLst/>
            </a:prstGeom>
            <a:solidFill>
              <a:srgbClr val="1EA1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11 (</a:t>
              </a:r>
              <a:r>
                <a:rPr lang="en-US" dirty="0" err="1">
                  <a:solidFill>
                    <a:schemeClr val="tx1"/>
                  </a:solidFill>
                </a:rPr>
                <a:t>Tx</a:t>
              </a:r>
              <a:r>
                <a:rPr lang="en-US" dirty="0">
                  <a:solidFill>
                    <a:schemeClr val="tx1"/>
                  </a:solidFill>
                </a:rPr>
                <a:t> ID twv8mf8dnfas)</a:t>
              </a:r>
            </a:p>
          </p:txBody>
        </p:sp>
        <p:sp>
          <p:nvSpPr>
            <p:cNvPr id="36" name="Rounded Rectangle 7"/>
            <p:cNvSpPr/>
            <p:nvPr/>
          </p:nvSpPr>
          <p:spPr>
            <a:xfrm>
              <a:off x="5645246" y="5141751"/>
              <a:ext cx="2723147" cy="529389"/>
            </a:xfrm>
            <a:prstGeom prst="roundRect">
              <a:avLst/>
            </a:prstGeom>
            <a:solidFill>
              <a:srgbClr val="1EA1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13 (</a:t>
              </a:r>
              <a:r>
                <a:rPr lang="en-US" dirty="0" err="1">
                  <a:solidFill>
                    <a:schemeClr val="tx1"/>
                  </a:solidFill>
                </a:rPr>
                <a:t>Tx</a:t>
              </a:r>
              <a:r>
                <a:rPr lang="en-US" dirty="0">
                  <a:solidFill>
                    <a:schemeClr val="tx1"/>
                  </a:solidFill>
                </a:rPr>
                <a:t> ID 7nr8mrjffijdtm)</a:t>
              </a:r>
            </a:p>
          </p:txBody>
        </p:sp>
        <p:sp>
          <p:nvSpPr>
            <p:cNvPr id="38" name="Rounded Rectangle 6"/>
            <p:cNvSpPr/>
            <p:nvPr/>
          </p:nvSpPr>
          <p:spPr>
            <a:xfrm>
              <a:off x="5645246" y="4474446"/>
              <a:ext cx="2723147" cy="529389"/>
            </a:xfrm>
            <a:prstGeom prst="roundRect">
              <a:avLst/>
            </a:prstGeom>
            <a:solidFill>
              <a:srgbClr val="1EA1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12 (</a:t>
              </a:r>
              <a:r>
                <a:rPr lang="en-US" dirty="0" err="1">
                  <a:solidFill>
                    <a:schemeClr val="tx1"/>
                  </a:solidFill>
                </a:rPr>
                <a:t>Tx</a:t>
              </a:r>
              <a:r>
                <a:rPr lang="en-US" dirty="0">
                  <a:solidFill>
                    <a:schemeClr val="tx1"/>
                  </a:solidFill>
                </a:rPr>
                <a:t> ID h5o8mfdngkd)</a:t>
              </a:r>
            </a:p>
          </p:txBody>
        </p:sp>
        <p:sp>
          <p:nvSpPr>
            <p:cNvPr id="43" name="Rounded Rectangle 7"/>
            <p:cNvSpPr/>
            <p:nvPr/>
          </p:nvSpPr>
          <p:spPr>
            <a:xfrm>
              <a:off x="5645246" y="5811358"/>
              <a:ext cx="2723147" cy="529389"/>
            </a:xfrm>
            <a:prstGeom prst="roundRect">
              <a:avLst/>
            </a:prstGeom>
            <a:solidFill>
              <a:srgbClr val="1EA1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14 (</a:t>
              </a:r>
              <a:r>
                <a:rPr lang="en-US" dirty="0" err="1">
                  <a:solidFill>
                    <a:schemeClr val="tx1"/>
                  </a:solidFill>
                </a:rPr>
                <a:t>Tx</a:t>
              </a:r>
              <a:r>
                <a:rPr lang="en-US" dirty="0">
                  <a:solidFill>
                    <a:schemeClr val="tx1"/>
                  </a:solidFill>
                </a:rPr>
                <a:t> ID f8n8madkrjmd)</a:t>
              </a:r>
            </a:p>
          </p:txBody>
        </p:sp>
        <p:sp>
          <p:nvSpPr>
            <p:cNvPr id="44" name="Rounded Rectangle 8"/>
            <p:cNvSpPr/>
            <p:nvPr/>
          </p:nvSpPr>
          <p:spPr>
            <a:xfrm>
              <a:off x="8543982" y="1798599"/>
              <a:ext cx="2723147" cy="529389"/>
            </a:xfrm>
            <a:prstGeom prst="roundRect">
              <a:avLst/>
            </a:prstGeom>
            <a:solidFill>
              <a:srgbClr val="1EA1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15 (</a:t>
              </a:r>
              <a:r>
                <a:rPr lang="en-US" dirty="0" err="1">
                  <a:solidFill>
                    <a:schemeClr val="tx1"/>
                  </a:solidFill>
                </a:rPr>
                <a:t>Tx</a:t>
              </a:r>
              <a:r>
                <a:rPr lang="en-US" dirty="0">
                  <a:solidFill>
                    <a:schemeClr val="tx1"/>
                  </a:solidFill>
                </a:rPr>
                <a:t> ID wn3f4diiijffwn)</a:t>
              </a:r>
            </a:p>
          </p:txBody>
        </p:sp>
        <p:sp>
          <p:nvSpPr>
            <p:cNvPr id="45" name="Rounded Rectangle 9"/>
            <p:cNvSpPr/>
            <p:nvPr/>
          </p:nvSpPr>
          <p:spPr>
            <a:xfrm>
              <a:off x="8543981" y="2469077"/>
              <a:ext cx="2723147" cy="529389"/>
            </a:xfrm>
            <a:prstGeom prst="roundRect">
              <a:avLst/>
            </a:prstGeom>
            <a:solidFill>
              <a:srgbClr val="1EA1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16 (</a:t>
              </a:r>
              <a:r>
                <a:rPr lang="en-US" dirty="0" err="1">
                  <a:solidFill>
                    <a:schemeClr val="tx1"/>
                  </a:solidFill>
                </a:rPr>
                <a:t>Tx</a:t>
              </a:r>
              <a:r>
                <a:rPr lang="en-US" dirty="0">
                  <a:solidFill>
                    <a:schemeClr val="tx1"/>
                  </a:solidFill>
                </a:rPr>
                <a:t> ID 5 f8wnfdmmii)</a:t>
              </a:r>
            </a:p>
          </p:txBody>
        </p:sp>
        <p:sp>
          <p:nvSpPr>
            <p:cNvPr id="46" name="Rounded Rectangle 5"/>
            <p:cNvSpPr/>
            <p:nvPr/>
          </p:nvSpPr>
          <p:spPr>
            <a:xfrm>
              <a:off x="8543982" y="3137534"/>
              <a:ext cx="2723147" cy="529389"/>
            </a:xfrm>
            <a:prstGeom prst="roundRect">
              <a:avLst/>
            </a:prstGeom>
            <a:solidFill>
              <a:srgbClr val="1EA1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17 (</a:t>
              </a:r>
              <a:r>
                <a:rPr lang="en-US" dirty="0" err="1">
                  <a:solidFill>
                    <a:schemeClr val="tx1"/>
                  </a:solidFill>
                </a:rPr>
                <a:t>Tx</a:t>
              </a:r>
              <a:r>
                <a:rPr lang="en-US" dirty="0">
                  <a:solidFill>
                    <a:schemeClr val="tx1"/>
                  </a:solidFill>
                </a:rPr>
                <a:t> ID h8fn5mdfi4w)</a:t>
              </a:r>
            </a:p>
          </p:txBody>
        </p:sp>
        <p:sp>
          <p:nvSpPr>
            <p:cNvPr id="47" name="Rounded Rectangle 6"/>
            <p:cNvSpPr/>
            <p:nvPr/>
          </p:nvSpPr>
          <p:spPr>
            <a:xfrm>
              <a:off x="8543982" y="3804839"/>
              <a:ext cx="2723147" cy="529389"/>
            </a:xfrm>
            <a:prstGeom prst="roundRect">
              <a:avLst/>
            </a:prstGeom>
            <a:solidFill>
              <a:srgbClr val="1EA1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18 (</a:t>
              </a:r>
              <a:r>
                <a:rPr lang="en-US" dirty="0" err="1">
                  <a:solidFill>
                    <a:schemeClr val="tx1"/>
                  </a:solidFill>
                </a:rPr>
                <a:t>Tx</a:t>
              </a:r>
              <a:r>
                <a:rPr lang="en-US" dirty="0">
                  <a:solidFill>
                    <a:schemeClr val="tx1"/>
                  </a:solidFill>
                </a:rPr>
                <a:t> ID n48gfwmfdki)</a:t>
              </a:r>
            </a:p>
          </p:txBody>
        </p:sp>
        <p:sp>
          <p:nvSpPr>
            <p:cNvPr id="48" name="Rounded Rectangle 7"/>
            <p:cNvSpPr/>
            <p:nvPr/>
          </p:nvSpPr>
          <p:spPr>
            <a:xfrm>
              <a:off x="8543981" y="5141751"/>
              <a:ext cx="2723147" cy="529389"/>
            </a:xfrm>
            <a:prstGeom prst="roundRect">
              <a:avLst/>
            </a:prstGeom>
            <a:solidFill>
              <a:srgbClr val="1EA1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20 (</a:t>
              </a:r>
              <a:r>
                <a:rPr lang="en-US" dirty="0" err="1">
                  <a:solidFill>
                    <a:schemeClr val="tx1"/>
                  </a:solidFill>
                </a:rPr>
                <a:t>Tx</a:t>
              </a:r>
              <a:r>
                <a:rPr lang="en-US" dirty="0">
                  <a:solidFill>
                    <a:schemeClr val="tx1"/>
                  </a:solidFill>
                </a:rPr>
                <a:t> ID t4vn8lf8djer4)</a:t>
              </a:r>
            </a:p>
          </p:txBody>
        </p:sp>
        <p:sp>
          <p:nvSpPr>
            <p:cNvPr id="49" name="Rounded Rectangle 6"/>
            <p:cNvSpPr/>
            <p:nvPr/>
          </p:nvSpPr>
          <p:spPr>
            <a:xfrm>
              <a:off x="8543981" y="4474446"/>
              <a:ext cx="2723147" cy="529389"/>
            </a:xfrm>
            <a:prstGeom prst="roundRect">
              <a:avLst/>
            </a:prstGeom>
            <a:solidFill>
              <a:srgbClr val="1EA1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19 (</a:t>
              </a:r>
              <a:r>
                <a:rPr lang="en-US" dirty="0" err="1">
                  <a:solidFill>
                    <a:schemeClr val="tx1"/>
                  </a:solidFill>
                </a:rPr>
                <a:t>Tx</a:t>
              </a:r>
              <a:r>
                <a:rPr lang="en-US" dirty="0">
                  <a:solidFill>
                    <a:schemeClr val="tx1"/>
                  </a:solidFill>
                </a:rPr>
                <a:t> ID </a:t>
              </a:r>
              <a:r>
                <a:rPr lang="en-US" dirty="0" err="1">
                  <a:solidFill>
                    <a:schemeClr val="tx1"/>
                  </a:solidFill>
                </a:rPr>
                <a:t>fnidmnfdsam</a:t>
              </a:r>
              <a:r>
                <a:rPr lang="en-US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50" name="Rounded Rectangle 7"/>
            <p:cNvSpPr/>
            <p:nvPr/>
          </p:nvSpPr>
          <p:spPr>
            <a:xfrm>
              <a:off x="8543981" y="5811358"/>
              <a:ext cx="2723147" cy="529389"/>
            </a:xfrm>
            <a:prstGeom prst="roundRect">
              <a:avLst/>
            </a:prstGeom>
            <a:solidFill>
              <a:srgbClr val="1EA1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21 (</a:t>
              </a:r>
              <a:r>
                <a:rPr lang="en-US" dirty="0" err="1">
                  <a:solidFill>
                    <a:schemeClr val="tx1"/>
                  </a:solidFill>
                </a:rPr>
                <a:t>Tx</a:t>
              </a:r>
              <a:r>
                <a:rPr lang="en-US" dirty="0">
                  <a:solidFill>
                    <a:schemeClr val="tx1"/>
                  </a:solidFill>
                </a:rPr>
                <a:t> ID 4f5f8njdoam4)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 rot="16200000">
              <a:off x="992505" y="3884867"/>
              <a:ext cx="14241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BLOCKCHAIN</a:t>
              </a:r>
            </a:p>
          </p:txBody>
        </p:sp>
      </p:grpSp>
      <p:sp>
        <p:nvSpPr>
          <p:cNvPr id="26" name="Rounded Rectangle 8"/>
          <p:cNvSpPr/>
          <p:nvPr/>
        </p:nvSpPr>
        <p:spPr>
          <a:xfrm>
            <a:off x="5645246" y="1798599"/>
            <a:ext cx="2723147" cy="529389"/>
          </a:xfrm>
          <a:prstGeom prst="roundRect">
            <a:avLst/>
          </a:prstGeom>
          <a:solidFill>
            <a:srgbClr val="F848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8 (</a:t>
            </a:r>
            <a:r>
              <a:rPr lang="en-US" dirty="0" err="1">
                <a:solidFill>
                  <a:schemeClr val="tx1"/>
                </a:solidFill>
              </a:rPr>
              <a:t>Tx</a:t>
            </a:r>
            <a:r>
              <a:rPr lang="en-US" dirty="0">
                <a:solidFill>
                  <a:schemeClr val="tx1"/>
                </a:solidFill>
              </a:rPr>
              <a:t> ID hng6iwfumwf8)</a:t>
            </a:r>
          </a:p>
        </p:txBody>
      </p:sp>
      <p:sp>
        <p:nvSpPr>
          <p:cNvPr id="27" name="Rounded Rectangle 6"/>
          <p:cNvSpPr/>
          <p:nvPr/>
        </p:nvSpPr>
        <p:spPr>
          <a:xfrm>
            <a:off x="2746509" y="4474446"/>
            <a:ext cx="2723147" cy="52938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 (</a:t>
            </a:r>
            <a:r>
              <a:rPr lang="en-US" dirty="0" err="1">
                <a:solidFill>
                  <a:schemeClr val="tx1"/>
                </a:solidFill>
              </a:rPr>
              <a:t>Tx</a:t>
            </a:r>
            <a:r>
              <a:rPr lang="en-US" dirty="0">
                <a:solidFill>
                  <a:schemeClr val="tx1"/>
                </a:solidFill>
              </a:rPr>
              <a:t> ID fgwinw3fwtk54)</a:t>
            </a:r>
          </a:p>
        </p:txBody>
      </p:sp>
      <p:sp>
        <p:nvSpPr>
          <p:cNvPr id="28" name="Rounded Rectangle 6"/>
          <p:cNvSpPr/>
          <p:nvPr/>
        </p:nvSpPr>
        <p:spPr>
          <a:xfrm>
            <a:off x="5645246" y="3804839"/>
            <a:ext cx="2723147" cy="52938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11 (</a:t>
            </a:r>
            <a:r>
              <a:rPr lang="en-US" dirty="0" err="1">
                <a:solidFill>
                  <a:schemeClr val="tx1"/>
                </a:solidFill>
              </a:rPr>
              <a:t>Tx</a:t>
            </a:r>
            <a:r>
              <a:rPr lang="en-US" dirty="0">
                <a:solidFill>
                  <a:schemeClr val="tx1"/>
                </a:solidFill>
              </a:rPr>
              <a:t> ID twv8mf8dnfas)</a:t>
            </a:r>
          </a:p>
        </p:txBody>
      </p:sp>
      <p:sp>
        <p:nvSpPr>
          <p:cNvPr id="29" name="Rounded Rectangle 8"/>
          <p:cNvSpPr/>
          <p:nvPr/>
        </p:nvSpPr>
        <p:spPr>
          <a:xfrm>
            <a:off x="8543981" y="1798599"/>
            <a:ext cx="2723147" cy="52938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15 (</a:t>
            </a:r>
            <a:r>
              <a:rPr lang="en-US" dirty="0" err="1">
                <a:solidFill>
                  <a:schemeClr val="tx1"/>
                </a:solidFill>
              </a:rPr>
              <a:t>Tx</a:t>
            </a:r>
            <a:r>
              <a:rPr lang="en-US" dirty="0">
                <a:solidFill>
                  <a:schemeClr val="tx1"/>
                </a:solidFill>
              </a:rPr>
              <a:t> ID wn3f4diiijffwn)</a:t>
            </a:r>
          </a:p>
        </p:txBody>
      </p:sp>
      <p:sp>
        <p:nvSpPr>
          <p:cNvPr id="34" name="Rounded Rectangle 6"/>
          <p:cNvSpPr/>
          <p:nvPr/>
        </p:nvSpPr>
        <p:spPr>
          <a:xfrm>
            <a:off x="8543981" y="3804839"/>
            <a:ext cx="2723147" cy="52938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18 (</a:t>
            </a:r>
            <a:r>
              <a:rPr lang="en-US" dirty="0" err="1">
                <a:solidFill>
                  <a:schemeClr val="tx1"/>
                </a:solidFill>
              </a:rPr>
              <a:t>Tx</a:t>
            </a:r>
            <a:r>
              <a:rPr lang="en-US" dirty="0">
                <a:solidFill>
                  <a:schemeClr val="tx1"/>
                </a:solidFill>
              </a:rPr>
              <a:t> ID n48gfwmfdki)</a:t>
            </a:r>
          </a:p>
        </p:txBody>
      </p:sp>
      <p:sp>
        <p:nvSpPr>
          <p:cNvPr id="37" name="Rounded Rectangle 7"/>
          <p:cNvSpPr/>
          <p:nvPr/>
        </p:nvSpPr>
        <p:spPr>
          <a:xfrm>
            <a:off x="8543980" y="5811358"/>
            <a:ext cx="2723147" cy="52938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21 (</a:t>
            </a:r>
            <a:r>
              <a:rPr lang="en-US" dirty="0" err="1">
                <a:solidFill>
                  <a:schemeClr val="tx1"/>
                </a:solidFill>
              </a:rPr>
              <a:t>Tx</a:t>
            </a:r>
            <a:r>
              <a:rPr lang="en-US" dirty="0">
                <a:solidFill>
                  <a:schemeClr val="tx1"/>
                </a:solidFill>
              </a:rPr>
              <a:t> ID 4f5f8njdoam4)</a:t>
            </a:r>
          </a:p>
        </p:txBody>
      </p:sp>
    </p:spTree>
    <p:extLst>
      <p:ext uri="{BB962C8B-B14F-4D97-AF65-F5344CB8AC3E}">
        <p14:creationId xmlns:p14="http://schemas.microsoft.com/office/powerpoint/2010/main" val="630441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6" grpId="0" animBg="1"/>
      <p:bldP spid="27" grpId="0" animBg="1"/>
      <p:bldP spid="28" grpId="0" animBg="1"/>
      <p:bldP spid="29" grpId="0" animBg="1"/>
      <p:bldP spid="34" grpId="0" animBg="1"/>
      <p:bldP spid="3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Ring Signatures &amp; </a:t>
            </a:r>
            <a:r>
              <a:rPr lang="en-US" b="1" dirty="0" err="1"/>
              <a:t>RingCT</a:t>
            </a:r>
            <a:endParaRPr lang="en-US" b="1" dirty="0"/>
          </a:p>
        </p:txBody>
      </p:sp>
      <p:sp>
        <p:nvSpPr>
          <p:cNvPr id="10" name="Rectangle 9"/>
          <p:cNvSpPr/>
          <p:nvPr/>
        </p:nvSpPr>
        <p:spPr>
          <a:xfrm rot="16200000">
            <a:off x="720203" y="4203032"/>
            <a:ext cx="3556833" cy="336883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/>
              <a:t>Ringsize</a:t>
            </a:r>
            <a:r>
              <a:rPr lang="en-US" dirty="0"/>
              <a:t> = 6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3986871" y="1938099"/>
            <a:ext cx="8936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INPUTS</a:t>
            </a:r>
          </a:p>
        </p:txBody>
      </p:sp>
      <p:sp>
        <p:nvSpPr>
          <p:cNvPr id="35" name="Rectangle 34"/>
          <p:cNvSpPr/>
          <p:nvPr/>
        </p:nvSpPr>
        <p:spPr>
          <a:xfrm rot="16200000">
            <a:off x="666203" y="4486481"/>
            <a:ext cx="2984893" cy="336883"/>
          </a:xfrm>
          <a:prstGeom prst="rect">
            <a:avLst/>
          </a:prstGeom>
          <a:solidFill>
            <a:srgbClr val="F848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Minimum September 2017*</a:t>
            </a:r>
          </a:p>
        </p:txBody>
      </p:sp>
      <p:sp>
        <p:nvSpPr>
          <p:cNvPr id="36" name="Rectangle 35"/>
          <p:cNvSpPr/>
          <p:nvPr/>
        </p:nvSpPr>
        <p:spPr>
          <a:xfrm rot="16200000">
            <a:off x="945956" y="5091879"/>
            <a:ext cx="1774097" cy="336883"/>
          </a:xfrm>
          <a:prstGeom prst="rect">
            <a:avLst/>
          </a:prstGeom>
          <a:solidFill>
            <a:srgbClr val="F848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Minimum Today</a:t>
            </a:r>
          </a:p>
        </p:txBody>
      </p:sp>
      <p:sp>
        <p:nvSpPr>
          <p:cNvPr id="27" name="Rounded Rectangle 4"/>
          <p:cNvSpPr/>
          <p:nvPr/>
        </p:nvSpPr>
        <p:spPr>
          <a:xfrm>
            <a:off x="3072122" y="2593059"/>
            <a:ext cx="2723145" cy="52938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 (</a:t>
            </a:r>
            <a:r>
              <a:rPr lang="en-US" dirty="0" err="1">
                <a:solidFill>
                  <a:schemeClr val="tx1"/>
                </a:solidFill>
              </a:rPr>
              <a:t>Tx</a:t>
            </a:r>
            <a:r>
              <a:rPr lang="en-US" dirty="0">
                <a:solidFill>
                  <a:schemeClr val="tx1"/>
                </a:solidFill>
              </a:rPr>
              <a:t> ID fgwinw3fwtk54)</a:t>
            </a:r>
          </a:p>
        </p:txBody>
      </p:sp>
      <p:sp>
        <p:nvSpPr>
          <p:cNvPr id="28" name="Rounded Rectangle 5"/>
          <p:cNvSpPr/>
          <p:nvPr/>
        </p:nvSpPr>
        <p:spPr>
          <a:xfrm>
            <a:off x="3072121" y="3199525"/>
            <a:ext cx="2723147" cy="529389"/>
          </a:xfrm>
          <a:prstGeom prst="roundRect">
            <a:avLst/>
          </a:prstGeom>
          <a:solidFill>
            <a:srgbClr val="F848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8 (</a:t>
            </a:r>
            <a:r>
              <a:rPr lang="en-US" dirty="0" err="1">
                <a:solidFill>
                  <a:schemeClr val="tx1"/>
                </a:solidFill>
              </a:rPr>
              <a:t>Tx</a:t>
            </a:r>
            <a:r>
              <a:rPr lang="en-US" dirty="0">
                <a:solidFill>
                  <a:schemeClr val="tx1"/>
                </a:solidFill>
              </a:rPr>
              <a:t> ID hng6iwfumwf8)</a:t>
            </a:r>
          </a:p>
        </p:txBody>
      </p:sp>
      <p:sp>
        <p:nvSpPr>
          <p:cNvPr id="29" name="Rounded Rectangle 6"/>
          <p:cNvSpPr/>
          <p:nvPr/>
        </p:nvSpPr>
        <p:spPr>
          <a:xfrm>
            <a:off x="3072120" y="3805991"/>
            <a:ext cx="2723147" cy="52938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11 (</a:t>
            </a:r>
            <a:r>
              <a:rPr lang="en-US" dirty="0" err="1">
                <a:solidFill>
                  <a:schemeClr val="tx1"/>
                </a:solidFill>
              </a:rPr>
              <a:t>Tx</a:t>
            </a:r>
            <a:r>
              <a:rPr lang="en-US" dirty="0">
                <a:solidFill>
                  <a:schemeClr val="tx1"/>
                </a:solidFill>
              </a:rPr>
              <a:t> ID twv8mf8dnfas)</a:t>
            </a:r>
          </a:p>
        </p:txBody>
      </p:sp>
      <p:sp>
        <p:nvSpPr>
          <p:cNvPr id="30" name="Rounded Rectangle 7"/>
          <p:cNvSpPr/>
          <p:nvPr/>
        </p:nvSpPr>
        <p:spPr>
          <a:xfrm>
            <a:off x="3072122" y="4407569"/>
            <a:ext cx="2723147" cy="52938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15 (</a:t>
            </a:r>
            <a:r>
              <a:rPr lang="en-US" dirty="0" err="1">
                <a:solidFill>
                  <a:schemeClr val="tx1"/>
                </a:solidFill>
              </a:rPr>
              <a:t>Tx</a:t>
            </a:r>
            <a:r>
              <a:rPr lang="en-US" dirty="0">
                <a:solidFill>
                  <a:schemeClr val="tx1"/>
                </a:solidFill>
              </a:rPr>
              <a:t> ID wn3f4diiijffwn)</a:t>
            </a:r>
          </a:p>
        </p:txBody>
      </p:sp>
      <p:sp>
        <p:nvSpPr>
          <p:cNvPr id="31" name="Rounded Rectangle 8"/>
          <p:cNvSpPr/>
          <p:nvPr/>
        </p:nvSpPr>
        <p:spPr>
          <a:xfrm>
            <a:off x="3072121" y="5014035"/>
            <a:ext cx="2723147" cy="52938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18 (</a:t>
            </a:r>
            <a:r>
              <a:rPr lang="en-US" dirty="0" err="1">
                <a:solidFill>
                  <a:schemeClr val="tx1"/>
                </a:solidFill>
              </a:rPr>
              <a:t>Tx</a:t>
            </a:r>
            <a:r>
              <a:rPr lang="en-US" dirty="0">
                <a:solidFill>
                  <a:schemeClr val="tx1"/>
                </a:solidFill>
              </a:rPr>
              <a:t> ID n48gfwmfdki)</a:t>
            </a:r>
          </a:p>
        </p:txBody>
      </p:sp>
      <p:sp>
        <p:nvSpPr>
          <p:cNvPr id="32" name="Rounded Rectangle 9"/>
          <p:cNvSpPr/>
          <p:nvPr/>
        </p:nvSpPr>
        <p:spPr>
          <a:xfrm>
            <a:off x="3072120" y="5620501"/>
            <a:ext cx="2723147" cy="52938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21 (</a:t>
            </a:r>
            <a:r>
              <a:rPr lang="en-US" dirty="0" err="1">
                <a:solidFill>
                  <a:schemeClr val="tx1"/>
                </a:solidFill>
              </a:rPr>
              <a:t>Tx</a:t>
            </a:r>
            <a:r>
              <a:rPr lang="en-US" dirty="0">
                <a:solidFill>
                  <a:schemeClr val="tx1"/>
                </a:solidFill>
              </a:rPr>
              <a:t> ID 4f5f8njdoam4)</a:t>
            </a:r>
          </a:p>
        </p:txBody>
      </p:sp>
      <p:cxnSp>
        <p:nvCxnSpPr>
          <p:cNvPr id="33" name="Elbow Connector 33"/>
          <p:cNvCxnSpPr/>
          <p:nvPr/>
        </p:nvCxnSpPr>
        <p:spPr>
          <a:xfrm flipV="1">
            <a:off x="2829172" y="5985566"/>
            <a:ext cx="4975936" cy="467678"/>
          </a:xfrm>
          <a:prstGeom prst="bentConnector3">
            <a:avLst>
              <a:gd name="adj1" fmla="val 86031"/>
            </a:avLst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Hexagon 36"/>
          <p:cNvSpPr/>
          <p:nvPr/>
        </p:nvSpPr>
        <p:spPr>
          <a:xfrm>
            <a:off x="7805108" y="5716683"/>
            <a:ext cx="1445218" cy="530352"/>
          </a:xfrm>
          <a:prstGeom prst="hexagon">
            <a:avLst/>
          </a:prstGeom>
          <a:solidFill>
            <a:srgbClr val="4454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charset="0"/>
                <a:ea typeface="Calibri" charset="0"/>
                <a:cs typeface="Calibri" charset="0"/>
              </a:rPr>
              <a:t>key image</a:t>
            </a:r>
          </a:p>
        </p:txBody>
      </p:sp>
      <p:cxnSp>
        <p:nvCxnSpPr>
          <p:cNvPr id="38" name="Elbow Connector 38"/>
          <p:cNvCxnSpPr>
            <a:stCxn id="28" idx="1"/>
          </p:cNvCxnSpPr>
          <p:nvPr/>
        </p:nvCxnSpPr>
        <p:spPr>
          <a:xfrm rot="10800000" flipV="1">
            <a:off x="2829175" y="3464220"/>
            <a:ext cx="242947" cy="2989024"/>
          </a:xfrm>
          <a:prstGeom prst="bentConnector2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 rot="16200000">
            <a:off x="1547722" y="2380584"/>
            <a:ext cx="1221856" cy="336883"/>
          </a:xfrm>
          <a:prstGeom prst="rect">
            <a:avLst/>
          </a:prstGeom>
          <a:gradFill flip="none" rotWithShape="1">
            <a:gsLst>
              <a:gs pos="0">
                <a:srgbClr val="F84836"/>
              </a:gs>
              <a:gs pos="100000">
                <a:schemeClr val="bg1">
                  <a:lumMod val="9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3503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34" grpId="0"/>
      <p:bldP spid="35" grpId="0" animBg="1"/>
      <p:bldP spid="3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7" grpId="0" animBg="1"/>
      <p:bldP spid="1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9" name="Elbow Connector 33"/>
          <p:cNvCxnSpPr/>
          <p:nvPr/>
        </p:nvCxnSpPr>
        <p:spPr>
          <a:xfrm flipV="1">
            <a:off x="3088733" y="2014066"/>
            <a:ext cx="4953711" cy="458692"/>
          </a:xfrm>
          <a:prstGeom prst="bentConnector3">
            <a:avLst>
              <a:gd name="adj1" fmla="val 50000"/>
            </a:avLst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H="1" flipV="1">
            <a:off x="4572735" y="2478032"/>
            <a:ext cx="5614" cy="18288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H="1" flipV="1">
            <a:off x="3088733" y="2472758"/>
            <a:ext cx="5614" cy="18288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ounded Rectangle 4"/>
          <p:cNvSpPr/>
          <p:nvPr/>
        </p:nvSpPr>
        <p:spPr>
          <a:xfrm>
            <a:off x="3066510" y="2593059"/>
            <a:ext cx="2723145" cy="52938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 (</a:t>
            </a:r>
            <a:r>
              <a:rPr lang="en-US" dirty="0" err="1">
                <a:solidFill>
                  <a:schemeClr val="tx1"/>
                </a:solidFill>
              </a:rPr>
              <a:t>Tx</a:t>
            </a:r>
            <a:r>
              <a:rPr lang="en-US" dirty="0">
                <a:solidFill>
                  <a:schemeClr val="tx1"/>
                </a:solidFill>
              </a:rPr>
              <a:t> ID fgwinw3fwtk54)</a:t>
            </a:r>
          </a:p>
        </p:txBody>
      </p:sp>
      <p:sp>
        <p:nvSpPr>
          <p:cNvPr id="27" name="Rounded Rectangle 4"/>
          <p:cNvSpPr/>
          <p:nvPr/>
        </p:nvSpPr>
        <p:spPr>
          <a:xfrm>
            <a:off x="3072122" y="2593059"/>
            <a:ext cx="2723145" cy="529389"/>
          </a:xfrm>
          <a:prstGeom prst="roundRect">
            <a:avLst/>
          </a:prstGeom>
          <a:gradFill flip="none" rotWithShape="1">
            <a:gsLst>
              <a:gs pos="43000">
                <a:srgbClr val="1EA185"/>
              </a:gs>
              <a:gs pos="0">
                <a:srgbClr val="1EA185"/>
              </a:gs>
              <a:gs pos="4400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60000"/>
                  <a:lumOff val="40000"/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 (</a:t>
            </a:r>
            <a:r>
              <a:rPr lang="en-US" dirty="0" err="1">
                <a:solidFill>
                  <a:schemeClr val="tx1"/>
                </a:solidFill>
              </a:rPr>
              <a:t>Tx</a:t>
            </a:r>
            <a:r>
              <a:rPr lang="en-US" dirty="0">
                <a:solidFill>
                  <a:schemeClr val="tx1"/>
                </a:solidFill>
              </a:rPr>
              <a:t> ID fgwinw3fwtk54)</a:t>
            </a:r>
          </a:p>
        </p:txBody>
      </p:sp>
      <p:sp>
        <p:nvSpPr>
          <p:cNvPr id="52" name="Rounded Rectangle 5"/>
          <p:cNvSpPr/>
          <p:nvPr/>
        </p:nvSpPr>
        <p:spPr>
          <a:xfrm>
            <a:off x="3066509" y="3199525"/>
            <a:ext cx="2723147" cy="529389"/>
          </a:xfrm>
          <a:prstGeom prst="roundRect">
            <a:avLst/>
          </a:prstGeom>
          <a:solidFill>
            <a:srgbClr val="F848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8 (</a:t>
            </a:r>
            <a:r>
              <a:rPr lang="en-US" dirty="0" err="1">
                <a:solidFill>
                  <a:schemeClr val="tx1"/>
                </a:solidFill>
              </a:rPr>
              <a:t>Tx</a:t>
            </a:r>
            <a:r>
              <a:rPr lang="en-US" dirty="0">
                <a:solidFill>
                  <a:schemeClr val="tx1"/>
                </a:solidFill>
              </a:rPr>
              <a:t> ID hng6iwfumwf8)</a:t>
            </a:r>
          </a:p>
        </p:txBody>
      </p:sp>
      <p:sp>
        <p:nvSpPr>
          <p:cNvPr id="53" name="Rounded Rectangle 6"/>
          <p:cNvSpPr/>
          <p:nvPr/>
        </p:nvSpPr>
        <p:spPr>
          <a:xfrm>
            <a:off x="3066508" y="3805991"/>
            <a:ext cx="2723147" cy="52938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11 (</a:t>
            </a:r>
            <a:r>
              <a:rPr lang="en-US" dirty="0" err="1">
                <a:solidFill>
                  <a:schemeClr val="tx1"/>
                </a:solidFill>
              </a:rPr>
              <a:t>Tx</a:t>
            </a:r>
            <a:r>
              <a:rPr lang="en-US" dirty="0">
                <a:solidFill>
                  <a:schemeClr val="tx1"/>
                </a:solidFill>
              </a:rPr>
              <a:t> ID twv8mf8dnfas)</a:t>
            </a:r>
          </a:p>
        </p:txBody>
      </p:sp>
      <p:sp>
        <p:nvSpPr>
          <p:cNvPr id="54" name="Rounded Rectangle 7"/>
          <p:cNvSpPr/>
          <p:nvPr/>
        </p:nvSpPr>
        <p:spPr>
          <a:xfrm>
            <a:off x="3066510" y="4407569"/>
            <a:ext cx="2723147" cy="52938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15 (</a:t>
            </a:r>
            <a:r>
              <a:rPr lang="en-US" dirty="0" err="1">
                <a:solidFill>
                  <a:schemeClr val="tx1"/>
                </a:solidFill>
              </a:rPr>
              <a:t>Tx</a:t>
            </a:r>
            <a:r>
              <a:rPr lang="en-US" dirty="0">
                <a:solidFill>
                  <a:schemeClr val="tx1"/>
                </a:solidFill>
              </a:rPr>
              <a:t> ID wn3f4diiijffwn)</a:t>
            </a:r>
          </a:p>
        </p:txBody>
      </p:sp>
      <p:sp>
        <p:nvSpPr>
          <p:cNvPr id="55" name="Rounded Rectangle 8"/>
          <p:cNvSpPr/>
          <p:nvPr/>
        </p:nvSpPr>
        <p:spPr>
          <a:xfrm>
            <a:off x="3066509" y="5014035"/>
            <a:ext cx="2723147" cy="52938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18 (</a:t>
            </a:r>
            <a:r>
              <a:rPr lang="en-US" dirty="0" err="1">
                <a:solidFill>
                  <a:schemeClr val="tx1"/>
                </a:solidFill>
              </a:rPr>
              <a:t>Tx</a:t>
            </a:r>
            <a:r>
              <a:rPr lang="en-US" dirty="0">
                <a:solidFill>
                  <a:schemeClr val="tx1"/>
                </a:solidFill>
              </a:rPr>
              <a:t> ID n48gfwmfdki)</a:t>
            </a:r>
          </a:p>
        </p:txBody>
      </p:sp>
      <p:sp>
        <p:nvSpPr>
          <p:cNvPr id="56" name="Rounded Rectangle 9"/>
          <p:cNvSpPr/>
          <p:nvPr/>
        </p:nvSpPr>
        <p:spPr>
          <a:xfrm>
            <a:off x="3066508" y="5620501"/>
            <a:ext cx="2723147" cy="52938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21 (</a:t>
            </a:r>
            <a:r>
              <a:rPr lang="en-US" dirty="0" err="1">
                <a:solidFill>
                  <a:schemeClr val="tx1"/>
                </a:solidFill>
              </a:rPr>
              <a:t>Tx</a:t>
            </a:r>
            <a:r>
              <a:rPr lang="en-US" dirty="0">
                <a:solidFill>
                  <a:schemeClr val="tx1"/>
                </a:solidFill>
              </a:rPr>
              <a:t> ID 4f5f8njdoam4)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Ring Signatures &amp; </a:t>
            </a:r>
            <a:r>
              <a:rPr lang="en-US" b="1" dirty="0" err="1"/>
              <a:t>RingCT</a:t>
            </a:r>
            <a:endParaRPr lang="en-US" b="1" dirty="0"/>
          </a:p>
        </p:txBody>
      </p:sp>
      <p:sp>
        <p:nvSpPr>
          <p:cNvPr id="10" name="Rectangle 9"/>
          <p:cNvSpPr/>
          <p:nvPr/>
        </p:nvSpPr>
        <p:spPr>
          <a:xfrm rot="16200000">
            <a:off x="720203" y="4203032"/>
            <a:ext cx="3556833" cy="336883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/>
              <a:t>Ringsize</a:t>
            </a:r>
            <a:r>
              <a:rPr lang="en-US" dirty="0"/>
              <a:t> = 6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3986871" y="1938099"/>
            <a:ext cx="8936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INPUTS</a:t>
            </a:r>
          </a:p>
        </p:txBody>
      </p:sp>
      <p:sp>
        <p:nvSpPr>
          <p:cNvPr id="35" name="Rectangle 34"/>
          <p:cNvSpPr/>
          <p:nvPr/>
        </p:nvSpPr>
        <p:spPr>
          <a:xfrm rot="16200000">
            <a:off x="666203" y="4486481"/>
            <a:ext cx="2984893" cy="336883"/>
          </a:xfrm>
          <a:prstGeom prst="rect">
            <a:avLst/>
          </a:prstGeom>
          <a:solidFill>
            <a:srgbClr val="F848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Minimum September 2017*</a:t>
            </a:r>
          </a:p>
        </p:txBody>
      </p:sp>
      <p:sp>
        <p:nvSpPr>
          <p:cNvPr id="36" name="Rectangle 35"/>
          <p:cNvSpPr/>
          <p:nvPr/>
        </p:nvSpPr>
        <p:spPr>
          <a:xfrm rot="16200000">
            <a:off x="945956" y="5091879"/>
            <a:ext cx="1774097" cy="336883"/>
          </a:xfrm>
          <a:prstGeom prst="rect">
            <a:avLst/>
          </a:prstGeom>
          <a:solidFill>
            <a:srgbClr val="F848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Minimum Today</a:t>
            </a:r>
          </a:p>
        </p:txBody>
      </p:sp>
      <p:sp>
        <p:nvSpPr>
          <p:cNvPr id="28" name="Rounded Rectangle 5"/>
          <p:cNvSpPr/>
          <p:nvPr/>
        </p:nvSpPr>
        <p:spPr>
          <a:xfrm>
            <a:off x="3072121" y="3199525"/>
            <a:ext cx="2723147" cy="529389"/>
          </a:xfrm>
          <a:prstGeom prst="roundRect">
            <a:avLst/>
          </a:prstGeom>
          <a:gradFill flip="none" rotWithShape="1">
            <a:gsLst>
              <a:gs pos="44000">
                <a:srgbClr val="1EA185"/>
              </a:gs>
              <a:gs pos="0">
                <a:srgbClr val="1EA185"/>
              </a:gs>
              <a:gs pos="45000">
                <a:srgbClr val="F84836"/>
              </a:gs>
              <a:gs pos="100000">
                <a:srgbClr val="F84836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8 (</a:t>
            </a:r>
            <a:r>
              <a:rPr lang="en-US" dirty="0" err="1">
                <a:solidFill>
                  <a:schemeClr val="tx1"/>
                </a:solidFill>
              </a:rPr>
              <a:t>Tx</a:t>
            </a:r>
            <a:r>
              <a:rPr lang="en-US" dirty="0">
                <a:solidFill>
                  <a:schemeClr val="tx1"/>
                </a:solidFill>
              </a:rPr>
              <a:t> ID hng6iwfumwf8)</a:t>
            </a:r>
          </a:p>
        </p:txBody>
      </p:sp>
      <p:sp>
        <p:nvSpPr>
          <p:cNvPr id="29" name="Rounded Rectangle 6"/>
          <p:cNvSpPr/>
          <p:nvPr/>
        </p:nvSpPr>
        <p:spPr>
          <a:xfrm>
            <a:off x="3072120" y="3805991"/>
            <a:ext cx="2723147" cy="529389"/>
          </a:xfrm>
          <a:prstGeom prst="roundRect">
            <a:avLst/>
          </a:prstGeom>
          <a:gradFill flip="none" rotWithShape="1">
            <a:gsLst>
              <a:gs pos="46000">
                <a:srgbClr val="1EA185"/>
              </a:gs>
              <a:gs pos="0">
                <a:srgbClr val="1EA185"/>
              </a:gs>
              <a:gs pos="4600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60000"/>
                  <a:lumOff val="40000"/>
                  <a:shade val="100000"/>
                  <a:satMod val="115000"/>
                </a:scheme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11 (</a:t>
            </a:r>
            <a:r>
              <a:rPr lang="en-US" dirty="0" err="1">
                <a:solidFill>
                  <a:schemeClr val="tx1"/>
                </a:solidFill>
              </a:rPr>
              <a:t>Tx</a:t>
            </a:r>
            <a:r>
              <a:rPr lang="en-US" dirty="0">
                <a:solidFill>
                  <a:schemeClr val="tx1"/>
                </a:solidFill>
              </a:rPr>
              <a:t> ID twv8mf8dnfas)</a:t>
            </a:r>
          </a:p>
        </p:txBody>
      </p:sp>
      <p:sp>
        <p:nvSpPr>
          <p:cNvPr id="30" name="Rounded Rectangle 7"/>
          <p:cNvSpPr/>
          <p:nvPr/>
        </p:nvSpPr>
        <p:spPr>
          <a:xfrm>
            <a:off x="3072122" y="4407569"/>
            <a:ext cx="2723147" cy="529389"/>
          </a:xfrm>
          <a:prstGeom prst="roundRect">
            <a:avLst/>
          </a:prstGeom>
          <a:gradFill flip="none" rotWithShape="1">
            <a:gsLst>
              <a:gs pos="46000">
                <a:srgbClr val="1EA185"/>
              </a:gs>
              <a:gs pos="0">
                <a:srgbClr val="1EA185"/>
              </a:gs>
              <a:gs pos="4600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60000"/>
                  <a:lumOff val="40000"/>
                  <a:shade val="100000"/>
                  <a:satMod val="115000"/>
                </a:scheme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15 (</a:t>
            </a:r>
            <a:r>
              <a:rPr lang="en-US" dirty="0" err="1">
                <a:solidFill>
                  <a:schemeClr val="tx1"/>
                </a:solidFill>
              </a:rPr>
              <a:t>Tx</a:t>
            </a:r>
            <a:r>
              <a:rPr lang="en-US" dirty="0">
                <a:solidFill>
                  <a:schemeClr val="tx1"/>
                </a:solidFill>
              </a:rPr>
              <a:t> ID wn3f4diiijffwn)</a:t>
            </a:r>
          </a:p>
        </p:txBody>
      </p:sp>
      <p:sp>
        <p:nvSpPr>
          <p:cNvPr id="31" name="Rounded Rectangle 8"/>
          <p:cNvSpPr/>
          <p:nvPr/>
        </p:nvSpPr>
        <p:spPr>
          <a:xfrm>
            <a:off x="3072121" y="5014035"/>
            <a:ext cx="2723147" cy="529389"/>
          </a:xfrm>
          <a:prstGeom prst="roundRect">
            <a:avLst/>
          </a:prstGeom>
          <a:gradFill flip="none" rotWithShape="1">
            <a:gsLst>
              <a:gs pos="46000">
                <a:srgbClr val="1EA185"/>
              </a:gs>
              <a:gs pos="0">
                <a:srgbClr val="1EA185"/>
              </a:gs>
              <a:gs pos="4600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60000"/>
                  <a:lumOff val="40000"/>
                  <a:shade val="100000"/>
                  <a:satMod val="115000"/>
                </a:scheme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18 (</a:t>
            </a:r>
            <a:r>
              <a:rPr lang="en-US" dirty="0" err="1">
                <a:solidFill>
                  <a:schemeClr val="tx1"/>
                </a:solidFill>
              </a:rPr>
              <a:t>Tx</a:t>
            </a:r>
            <a:r>
              <a:rPr lang="en-US" dirty="0">
                <a:solidFill>
                  <a:schemeClr val="tx1"/>
                </a:solidFill>
              </a:rPr>
              <a:t> ID n48gfwmfdki)</a:t>
            </a:r>
          </a:p>
        </p:txBody>
      </p:sp>
      <p:sp>
        <p:nvSpPr>
          <p:cNvPr id="32" name="Rounded Rectangle 9"/>
          <p:cNvSpPr/>
          <p:nvPr/>
        </p:nvSpPr>
        <p:spPr>
          <a:xfrm>
            <a:off x="3072120" y="5620501"/>
            <a:ext cx="2723147" cy="529389"/>
          </a:xfrm>
          <a:prstGeom prst="roundRect">
            <a:avLst/>
          </a:prstGeom>
          <a:gradFill flip="none" rotWithShape="1">
            <a:gsLst>
              <a:gs pos="46000">
                <a:srgbClr val="1EA185"/>
              </a:gs>
              <a:gs pos="0">
                <a:srgbClr val="1EA185"/>
              </a:gs>
              <a:gs pos="4600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60000"/>
                  <a:lumOff val="40000"/>
                  <a:shade val="100000"/>
                  <a:satMod val="115000"/>
                </a:scheme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21 (</a:t>
            </a:r>
            <a:r>
              <a:rPr lang="en-US" dirty="0" err="1">
                <a:solidFill>
                  <a:schemeClr val="tx1"/>
                </a:solidFill>
              </a:rPr>
              <a:t>Tx</a:t>
            </a:r>
            <a:r>
              <a:rPr lang="en-US" dirty="0">
                <a:solidFill>
                  <a:schemeClr val="tx1"/>
                </a:solidFill>
              </a:rPr>
              <a:t> ID 4f5f8njdoam4)</a:t>
            </a:r>
          </a:p>
        </p:txBody>
      </p:sp>
      <p:cxnSp>
        <p:nvCxnSpPr>
          <p:cNvPr id="33" name="Elbow Connector 33"/>
          <p:cNvCxnSpPr/>
          <p:nvPr/>
        </p:nvCxnSpPr>
        <p:spPr>
          <a:xfrm flipV="1">
            <a:off x="2829172" y="5985566"/>
            <a:ext cx="4975936" cy="467678"/>
          </a:xfrm>
          <a:prstGeom prst="bentConnector3">
            <a:avLst>
              <a:gd name="adj1" fmla="val 86031"/>
            </a:avLst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Hexagon 36"/>
          <p:cNvSpPr/>
          <p:nvPr/>
        </p:nvSpPr>
        <p:spPr>
          <a:xfrm>
            <a:off x="7805108" y="5716683"/>
            <a:ext cx="1445218" cy="530352"/>
          </a:xfrm>
          <a:prstGeom prst="hexagon">
            <a:avLst/>
          </a:prstGeom>
          <a:solidFill>
            <a:srgbClr val="4454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charset="0"/>
                <a:ea typeface="Calibri" charset="0"/>
                <a:cs typeface="Calibri" charset="0"/>
              </a:rPr>
              <a:t>key image</a:t>
            </a:r>
          </a:p>
        </p:txBody>
      </p:sp>
      <p:cxnSp>
        <p:nvCxnSpPr>
          <p:cNvPr id="38" name="Elbow Connector 38"/>
          <p:cNvCxnSpPr>
            <a:stCxn id="28" idx="1"/>
          </p:cNvCxnSpPr>
          <p:nvPr/>
        </p:nvCxnSpPr>
        <p:spPr>
          <a:xfrm rot="10800000" flipV="1">
            <a:off x="2829175" y="3464220"/>
            <a:ext cx="242947" cy="2989024"/>
          </a:xfrm>
          <a:prstGeom prst="bentConnector2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6295582" y="2857754"/>
            <a:ext cx="0" cy="3028685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5795267" y="2857754"/>
            <a:ext cx="500315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5795267" y="3472378"/>
            <a:ext cx="500315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5795267" y="4065230"/>
            <a:ext cx="500315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5795267" y="4672263"/>
            <a:ext cx="500315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5795267" y="5286887"/>
            <a:ext cx="500315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5795267" y="5886439"/>
            <a:ext cx="500315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6295582" y="3734308"/>
            <a:ext cx="246888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Hexagon 47"/>
          <p:cNvSpPr/>
          <p:nvPr/>
        </p:nvSpPr>
        <p:spPr>
          <a:xfrm>
            <a:off x="6534686" y="3286037"/>
            <a:ext cx="3142713" cy="906906"/>
          </a:xfrm>
          <a:prstGeom prst="hexagon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RingCT</a:t>
            </a:r>
            <a:r>
              <a:rPr lang="en-US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 ring signature, signs difference between commitments</a:t>
            </a:r>
          </a:p>
        </p:txBody>
      </p:sp>
      <p:sp>
        <p:nvSpPr>
          <p:cNvPr id="49" name="Rounded Rectangle 19"/>
          <p:cNvSpPr/>
          <p:nvPr/>
        </p:nvSpPr>
        <p:spPr>
          <a:xfrm>
            <a:off x="8640693" y="4569364"/>
            <a:ext cx="1103504" cy="529389"/>
          </a:xfrm>
          <a:prstGeom prst="roundRect">
            <a:avLst/>
          </a:prstGeom>
          <a:solidFill>
            <a:srgbClr val="6FD5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? XMR</a:t>
            </a:r>
          </a:p>
        </p:txBody>
      </p:sp>
      <p:cxnSp>
        <p:nvCxnSpPr>
          <p:cNvPr id="50" name="Straight Connector 49"/>
          <p:cNvCxnSpPr>
            <a:endCxn id="49" idx="0"/>
          </p:cNvCxnSpPr>
          <p:nvPr/>
        </p:nvCxnSpPr>
        <p:spPr>
          <a:xfrm>
            <a:off x="9184430" y="4192943"/>
            <a:ext cx="8015" cy="376421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Hexagon 59"/>
          <p:cNvSpPr/>
          <p:nvPr/>
        </p:nvSpPr>
        <p:spPr>
          <a:xfrm>
            <a:off x="8042444" y="1649108"/>
            <a:ext cx="2911306" cy="730886"/>
          </a:xfrm>
          <a:prstGeom prst="hexagon">
            <a:avLst/>
          </a:prstGeom>
          <a:solidFill>
            <a:srgbClr val="4454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charset="0"/>
                <a:ea typeface="Calibri" charset="0"/>
                <a:cs typeface="Calibri" charset="0"/>
              </a:rPr>
              <a:t>Pedersen commitment</a:t>
            </a:r>
          </a:p>
          <a:p>
            <a:pPr algn="ctr"/>
            <a:r>
              <a:rPr lang="en-US" dirty="0" err="1">
                <a:solidFill>
                  <a:schemeClr val="bg1"/>
                </a:solidFill>
              </a:rPr>
              <a:t>rCT</a:t>
            </a:r>
            <a:r>
              <a:rPr lang="en-US" dirty="0">
                <a:solidFill>
                  <a:schemeClr val="bg1"/>
                </a:solidFill>
              </a:rPr>
              <a:t> = x*G + a*H(G)</a:t>
            </a:r>
          </a:p>
        </p:txBody>
      </p:sp>
      <p:sp>
        <p:nvSpPr>
          <p:cNvPr id="39" name="Rectangle 38"/>
          <p:cNvSpPr/>
          <p:nvPr/>
        </p:nvSpPr>
        <p:spPr>
          <a:xfrm rot="16200000">
            <a:off x="1547722" y="2380584"/>
            <a:ext cx="1221856" cy="336883"/>
          </a:xfrm>
          <a:prstGeom prst="rect">
            <a:avLst/>
          </a:prstGeom>
          <a:gradFill flip="none" rotWithShape="1">
            <a:gsLst>
              <a:gs pos="0">
                <a:srgbClr val="F84836"/>
              </a:gs>
              <a:gs pos="100000">
                <a:schemeClr val="bg1">
                  <a:lumMod val="9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61" name="Hexagon 60"/>
          <p:cNvSpPr/>
          <p:nvPr/>
        </p:nvSpPr>
        <p:spPr>
          <a:xfrm>
            <a:off x="10135606" y="5141599"/>
            <a:ext cx="1860775" cy="757952"/>
          </a:xfrm>
          <a:prstGeom prst="hexagon">
            <a:avLst/>
          </a:prstGeom>
          <a:solidFill>
            <a:srgbClr val="4454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charset="0"/>
                <a:ea typeface="Calibri" charset="0"/>
                <a:cs typeface="Calibri" charset="0"/>
              </a:rPr>
              <a:t>Commitment public key</a:t>
            </a:r>
          </a:p>
        </p:txBody>
      </p:sp>
      <p:cxnSp>
        <p:nvCxnSpPr>
          <p:cNvPr id="4" name="Connector: Elbow 3"/>
          <p:cNvCxnSpPr>
            <a:stCxn id="49" idx="3"/>
            <a:endCxn id="61" idx="3"/>
          </p:cNvCxnSpPr>
          <p:nvPr/>
        </p:nvCxnSpPr>
        <p:spPr>
          <a:xfrm>
            <a:off x="9744197" y="4834059"/>
            <a:ext cx="391409" cy="686516"/>
          </a:xfrm>
          <a:prstGeom prst="bentConnector3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nector: Elbow 5"/>
          <p:cNvCxnSpPr>
            <a:stCxn id="14" idx="3"/>
          </p:cNvCxnSpPr>
          <p:nvPr/>
        </p:nvCxnSpPr>
        <p:spPr>
          <a:xfrm flipV="1">
            <a:off x="8636122" y="2250525"/>
            <a:ext cx="570188" cy="335678"/>
          </a:xfrm>
          <a:prstGeom prst="bentConnector3">
            <a:avLst>
              <a:gd name="adj1" fmla="val 99697"/>
            </a:avLst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840438" y="2401537"/>
            <a:ext cx="1795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Random Number</a:t>
            </a:r>
          </a:p>
        </p:txBody>
      </p:sp>
      <p:cxnSp>
        <p:nvCxnSpPr>
          <p:cNvPr id="62" name="Connector: Elbow 61"/>
          <p:cNvCxnSpPr>
            <a:stCxn id="63" idx="1"/>
          </p:cNvCxnSpPr>
          <p:nvPr/>
        </p:nvCxnSpPr>
        <p:spPr>
          <a:xfrm rot="10800000">
            <a:off x="9772737" y="2250524"/>
            <a:ext cx="762446" cy="333004"/>
          </a:xfrm>
          <a:prstGeom prst="bentConnector3">
            <a:avLst>
              <a:gd name="adj1" fmla="val 100009"/>
            </a:avLst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10535183" y="2398862"/>
            <a:ext cx="1588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Actual Amount</a:t>
            </a:r>
          </a:p>
        </p:txBody>
      </p:sp>
    </p:spTree>
    <p:extLst>
      <p:ext uri="{BB962C8B-B14F-4D97-AF65-F5344CB8AC3E}">
        <p14:creationId xmlns:p14="http://schemas.microsoft.com/office/powerpoint/2010/main" val="332828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00"/>
                            </p:stCondLst>
                            <p:childTnLst>
                              <p:par>
                                <p:cTn id="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48" grpId="0" animBg="1"/>
      <p:bldP spid="49" grpId="0" animBg="1"/>
      <p:bldP spid="60" grpId="0" animBg="1"/>
      <p:bldP spid="61" grpId="0" animBg="1"/>
      <p:bldP spid="14" grpId="0"/>
      <p:bldP spid="63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9757</TotalTime>
  <Words>870</Words>
  <Application>Microsoft Office PowerPoint</Application>
  <PresentationFormat>Widescreen</PresentationFormat>
  <Paragraphs>222</Paragraphs>
  <Slides>27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Arial</vt:lpstr>
      <vt:lpstr>Calibri</vt:lpstr>
      <vt:lpstr>Calibri Light</vt:lpstr>
      <vt:lpstr>Office Theme</vt:lpstr>
      <vt:lpstr>PowerPoint Presentation</vt:lpstr>
      <vt:lpstr>Welcome</vt:lpstr>
      <vt:lpstr>People Started Adding Tools to Bitcoin</vt:lpstr>
      <vt:lpstr>People Started Adding Tools to Bitcoin</vt:lpstr>
      <vt:lpstr>People Started Adding Tools to Bitcoin</vt:lpstr>
      <vt:lpstr>The Monero Difference</vt:lpstr>
      <vt:lpstr>Ring Signatures &amp; RingCT</vt:lpstr>
      <vt:lpstr>Ring Signatures &amp; RingCT</vt:lpstr>
      <vt:lpstr>Ring Signatures &amp; RingCT</vt:lpstr>
      <vt:lpstr>Ring Signatures &amp; RingCT</vt:lpstr>
      <vt:lpstr>How Inputs Are Selected</vt:lpstr>
      <vt:lpstr>PowerPoint Presentation</vt:lpstr>
      <vt:lpstr>PowerPoint Presentation</vt:lpstr>
      <vt:lpstr>Stealth Addresses</vt:lpstr>
      <vt:lpstr>Summary</vt:lpstr>
      <vt:lpstr>Mandatory Privacy</vt:lpstr>
      <vt:lpstr>A Brief History</vt:lpstr>
      <vt:lpstr>The Infamous GUI</vt:lpstr>
      <vt:lpstr>MyMonero Lightweight Wallet</vt:lpstr>
      <vt:lpstr>Regulatory Compliance and Transparency</vt:lpstr>
      <vt:lpstr>Monero Limitations</vt:lpstr>
      <vt:lpstr>Ongoing Development</vt:lpstr>
      <vt:lpstr>Hardfork Schedule</vt:lpstr>
      <vt:lpstr>Community Growth</vt:lpstr>
      <vt:lpstr>Community Growth</vt:lpstr>
      <vt:lpstr>XMR.TO – Pay Bitcoin Addresses with Monero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Justin Ehrenhofer</dc:creator>
  <cp:lastModifiedBy>Justin Ehrenhofer</cp:lastModifiedBy>
  <cp:revision>384</cp:revision>
  <dcterms:created xsi:type="dcterms:W3CDTF">2017-03-04T17:33:52Z</dcterms:created>
  <dcterms:modified xsi:type="dcterms:W3CDTF">2017-07-13T16:47:34Z</dcterms:modified>
</cp:coreProperties>
</file>